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Lst>
  <p:notesMasterIdLst>
    <p:notesMasterId r:id="rId10"/>
  </p:notesMasterIdLst>
  <p:sldIdLst>
    <p:sldId id="271" r:id="rId3"/>
    <p:sldId id="336" r:id="rId4"/>
    <p:sldId id="280" r:id="rId5"/>
    <p:sldId id="330" r:id="rId6"/>
    <p:sldId id="340" r:id="rId7"/>
    <p:sldId id="341" r:id="rId8"/>
    <p:sldId id="33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s, Johanna" initials="MJ" lastIdx="13" clrIdx="0"/>
  <p:cmAuthor id="2" name="Kaur, Sharan" initials="K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2" d="100"/>
          <a:sy n="62" d="100"/>
        </p:scale>
        <p:origin x="828" y="5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8FD81-5C42-46EC-92D8-D785577C0EF9}" type="datetimeFigureOut">
              <a:rPr lang="en-GB" smtClean="0"/>
              <a:t>26/05/2022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8B410-B778-4698-BD69-40FEB767E8BE}" type="slidenum">
              <a:rPr lang="en-GB" smtClean="0"/>
              <a:t>‹#›</a:t>
            </a:fld>
            <a:endParaRPr lang="en-GB"/>
          </a:p>
        </p:txBody>
      </p:sp>
    </p:spTree>
    <p:extLst>
      <p:ext uri="{BB962C8B-B14F-4D97-AF65-F5344CB8AC3E}">
        <p14:creationId xmlns:p14="http://schemas.microsoft.com/office/powerpoint/2010/main" val="353787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AA9874-6AFD-405F-8754-264EF5F11148}" type="slidenum">
              <a:rPr lang="en-GB" smtClean="0"/>
              <a:t>2</a:t>
            </a:fld>
            <a:endParaRPr lang="en-GB"/>
          </a:p>
        </p:txBody>
      </p:sp>
    </p:spTree>
    <p:extLst>
      <p:ext uri="{BB962C8B-B14F-4D97-AF65-F5344CB8AC3E}">
        <p14:creationId xmlns:p14="http://schemas.microsoft.com/office/powerpoint/2010/main" val="407370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Development of Oriel proposal initiated in </a:t>
            </a:r>
            <a:r>
              <a:rPr lang="en-GB" b="1" dirty="0">
                <a:latin typeface="Arial" panose="020B0604020202020204" pitchFamily="34" charset="0"/>
                <a:cs typeface="Arial" panose="020B0604020202020204" pitchFamily="34" charset="0"/>
              </a:rPr>
              <a:t>2012 </a:t>
            </a:r>
            <a:r>
              <a:rPr lang="en-GB" dirty="0">
                <a:latin typeface="Arial" panose="020B0604020202020204" pitchFamily="34" charset="0"/>
                <a:cs typeface="Arial" panose="020B0604020202020204" pitchFamily="34" charset="0"/>
              </a:rPr>
              <a:t>to consider future options for the delivery of eye care, research and education.</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Between </a:t>
            </a:r>
            <a:r>
              <a:rPr lang="en-GB" b="1" dirty="0">
                <a:latin typeface="Arial" panose="020B0604020202020204" pitchFamily="34" charset="0"/>
                <a:cs typeface="Arial" panose="020B0604020202020204" pitchFamily="34" charset="0"/>
              </a:rPr>
              <a:t>2013 and 2019</a:t>
            </a:r>
            <a:r>
              <a:rPr lang="en-GB" dirty="0">
                <a:latin typeface="Arial" panose="020B0604020202020204" pitchFamily="34" charset="0"/>
                <a:cs typeface="Arial" panose="020B0604020202020204" pitchFamily="34" charset="0"/>
              </a:rPr>
              <a:t>, five phases of engagement took place about our proposed move and the options available including relocation to the St Pancras hospital site.</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Design team selection  in </a:t>
            </a:r>
            <a:r>
              <a:rPr lang="en-GB" b="1" dirty="0">
                <a:latin typeface="Arial" panose="020B0604020202020204" pitchFamily="34" charset="0"/>
                <a:cs typeface="Arial" panose="020B0604020202020204" pitchFamily="34" charset="0"/>
              </a:rPr>
              <a:t>2019</a:t>
            </a:r>
            <a:r>
              <a:rPr lang="en-GB" dirty="0">
                <a:latin typeface="Arial" panose="020B0604020202020204" pitchFamily="34" charset="0"/>
                <a:cs typeface="Arial" panose="020B0604020202020204" pitchFamily="34" charset="0"/>
              </a:rPr>
              <a:t> following RIBA competition. </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Service change public consultation programme </a:t>
            </a:r>
            <a:r>
              <a:rPr lang="en-GB" b="1" dirty="0">
                <a:latin typeface="Arial" panose="020B0604020202020204" pitchFamily="34" charset="0"/>
                <a:cs typeface="Arial" panose="020B0604020202020204" pitchFamily="34" charset="0"/>
              </a:rPr>
              <a:t>2019</a:t>
            </a:r>
            <a:r>
              <a:rPr lang="en-GB" dirty="0">
                <a:latin typeface="Arial" panose="020B0604020202020204" pitchFamily="34" charset="0"/>
                <a:cs typeface="Arial" panose="020B0604020202020204" pitchFamily="34" charset="0"/>
              </a:rPr>
              <a:t> indicated broad support for our proposed move from City Road to a new centre (73%).</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In </a:t>
            </a:r>
            <a:r>
              <a:rPr lang="en-GB" b="1" dirty="0">
                <a:latin typeface="Arial" panose="020B0604020202020204" pitchFamily="34" charset="0"/>
                <a:cs typeface="Arial" panose="020B0604020202020204" pitchFamily="34" charset="0"/>
              </a:rPr>
              <a:t>February 2020</a:t>
            </a:r>
            <a:r>
              <a:rPr lang="en-GB" dirty="0">
                <a:latin typeface="Arial" panose="020B0604020202020204" pitchFamily="34" charset="0"/>
                <a:cs typeface="Arial" panose="020B0604020202020204" pitchFamily="34" charset="0"/>
              </a:rPr>
              <a:t>, clinical commissioners approved the proposal to create a new centre.</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Moorfields Outline Business Case (OBC) submitted in </a:t>
            </a:r>
            <a:r>
              <a:rPr lang="en-GB" b="1" dirty="0">
                <a:latin typeface="Arial" panose="020B0604020202020204" pitchFamily="34" charset="0"/>
                <a:cs typeface="Arial" panose="020B0604020202020204" pitchFamily="34" charset="0"/>
              </a:rPr>
              <a:t>February 2020</a:t>
            </a:r>
            <a:r>
              <a:rPr lang="en-GB" dirty="0">
                <a:latin typeface="Arial" panose="020B0604020202020204" pitchFamily="34" charset="0"/>
                <a:cs typeface="Arial" panose="020B0604020202020204" pitchFamily="34" charset="0"/>
              </a:rPr>
              <a:t>.</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Oriel confirmed as one of the New Hospital Programme (NHP) schemes announced by the Prime Minister in </a:t>
            </a:r>
            <a:r>
              <a:rPr lang="en-GB" b="1" dirty="0">
                <a:latin typeface="Arial" panose="020B0604020202020204" pitchFamily="34" charset="0"/>
                <a:cs typeface="Arial" panose="020B0604020202020204" pitchFamily="34" charset="0"/>
              </a:rPr>
              <a:t>October 2020</a:t>
            </a:r>
            <a:r>
              <a:rPr lang="en-GB" dirty="0">
                <a:latin typeface="Arial" panose="020B0604020202020204" pitchFamily="34" charset="0"/>
                <a:cs typeface="Arial" panose="020B0604020202020204" pitchFamily="34" charset="0"/>
              </a:rPr>
              <a:t>. </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Planning application submitted to Camden Council in</a:t>
            </a:r>
            <a:r>
              <a:rPr lang="en-GB" b="1" dirty="0">
                <a:latin typeface="Arial" panose="020B0604020202020204" pitchFamily="34" charset="0"/>
                <a:cs typeface="Arial" panose="020B0604020202020204" pitchFamily="34" charset="0"/>
              </a:rPr>
              <a:t> October 2020</a:t>
            </a:r>
            <a:r>
              <a:rPr lang="en-GB" dirty="0">
                <a:latin typeface="Arial" panose="020B0604020202020204" pitchFamily="34" charset="0"/>
                <a:cs typeface="Arial" panose="020B0604020202020204" pitchFamily="34" charset="0"/>
              </a:rPr>
              <a:t>. </a:t>
            </a:r>
          </a:p>
          <a:p>
            <a:pPr marL="266700" lvl="1" indent="-266700">
              <a:spcBef>
                <a:spcPts val="500"/>
              </a:spcBef>
              <a:spcAft>
                <a:spcPts val="200"/>
              </a:spcAft>
              <a:buBlip>
                <a:blip r:embed="rId3"/>
              </a:buBlip>
              <a:defRPr/>
            </a:pPr>
            <a:r>
              <a:rPr lang="en-GB" dirty="0">
                <a:latin typeface="Arial" panose="020B0604020202020204" pitchFamily="34" charset="0"/>
                <a:cs typeface="Arial" panose="020B0604020202020204" pitchFamily="34" charset="0"/>
              </a:rPr>
              <a:t>Moorfields OBC approved in </a:t>
            </a:r>
            <a:r>
              <a:rPr lang="en-GB" b="1" dirty="0">
                <a:latin typeface="Arial" panose="020B0604020202020204" pitchFamily="34" charset="0"/>
                <a:cs typeface="Arial" panose="020B0604020202020204" pitchFamily="34" charset="0"/>
              </a:rPr>
              <a:t>December 2020</a:t>
            </a:r>
            <a:r>
              <a:rPr lang="en-GB" dirty="0">
                <a:latin typeface="Arial" panose="020B0604020202020204" pitchFamily="34" charset="0"/>
                <a:cs typeface="Arial" panose="020B0604020202020204" pitchFamily="34" charset="0"/>
              </a:rPr>
              <a:t>.</a:t>
            </a:r>
          </a:p>
          <a:p>
            <a:endParaRPr lang="en-GB" sz="1100" dirty="0"/>
          </a:p>
        </p:txBody>
      </p:sp>
      <p:sp>
        <p:nvSpPr>
          <p:cNvPr id="4" name="Slide Number Placeholder 3"/>
          <p:cNvSpPr>
            <a:spLocks noGrp="1"/>
          </p:cNvSpPr>
          <p:nvPr>
            <p:ph type="sldNum" sz="quarter" idx="10"/>
          </p:nvPr>
        </p:nvSpPr>
        <p:spPr/>
        <p:txBody>
          <a:bodyPr/>
          <a:lstStyle/>
          <a:p>
            <a:fld id="{F9C8B410-B778-4698-BD69-40FEB767E8BE}" type="slidenum">
              <a:rPr lang="en-GB" smtClean="0"/>
              <a:t>3</a:t>
            </a:fld>
            <a:endParaRPr lang="en-GB" dirty="0"/>
          </a:p>
        </p:txBody>
      </p:sp>
    </p:spTree>
    <p:extLst>
      <p:ext uri="{BB962C8B-B14F-4D97-AF65-F5344CB8AC3E}">
        <p14:creationId xmlns:p14="http://schemas.microsoft.com/office/powerpoint/2010/main" val="245684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AA9874-6AFD-405F-8754-264EF5F11148}" type="slidenum">
              <a:rPr lang="en-GB" smtClean="0"/>
              <a:t>4</a:t>
            </a:fld>
            <a:endParaRPr lang="en-GB"/>
          </a:p>
        </p:txBody>
      </p:sp>
    </p:spTree>
    <p:extLst>
      <p:ext uri="{BB962C8B-B14F-4D97-AF65-F5344CB8AC3E}">
        <p14:creationId xmlns:p14="http://schemas.microsoft.com/office/powerpoint/2010/main" val="165458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AA9874-6AFD-405F-8754-264EF5F11148}" type="slidenum">
              <a:rPr lang="en-GB" smtClean="0"/>
              <a:t>5</a:t>
            </a:fld>
            <a:endParaRPr lang="en-GB"/>
          </a:p>
        </p:txBody>
      </p:sp>
    </p:spTree>
    <p:extLst>
      <p:ext uri="{BB962C8B-B14F-4D97-AF65-F5344CB8AC3E}">
        <p14:creationId xmlns:p14="http://schemas.microsoft.com/office/powerpoint/2010/main" val="284124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AA9874-6AFD-405F-8754-264EF5F11148}" type="slidenum">
              <a:rPr lang="en-GB" smtClean="0"/>
              <a:t>6</a:t>
            </a:fld>
            <a:endParaRPr lang="en-GB"/>
          </a:p>
        </p:txBody>
      </p:sp>
    </p:spTree>
    <p:extLst>
      <p:ext uri="{BB962C8B-B14F-4D97-AF65-F5344CB8AC3E}">
        <p14:creationId xmlns:p14="http://schemas.microsoft.com/office/powerpoint/2010/main" val="355729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AA9874-6AFD-405F-8754-264EF5F11148}" type="slidenum">
              <a:rPr lang="en-GB" smtClean="0"/>
              <a:t>7</a:t>
            </a:fld>
            <a:endParaRPr lang="en-GB"/>
          </a:p>
        </p:txBody>
      </p:sp>
    </p:spTree>
    <p:extLst>
      <p:ext uri="{BB962C8B-B14F-4D97-AF65-F5344CB8AC3E}">
        <p14:creationId xmlns:p14="http://schemas.microsoft.com/office/powerpoint/2010/main" val="3004825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D9B50F4-B24D-449B-9DFB-58EABFB3737C}"/>
              </a:ext>
            </a:extLst>
          </p:cNvPr>
          <p:cNvSpPr>
            <a:spLocks noGrp="1"/>
          </p:cNvSpPr>
          <p:nvPr>
            <p:ph type="subTitle" idx="1"/>
          </p:nvPr>
        </p:nvSpPr>
        <p:spPr>
          <a:xfrm>
            <a:off x="515938" y="4091362"/>
            <a:ext cx="7416482" cy="231474"/>
          </a:xfrm>
        </p:spPr>
        <p:txBody>
          <a:bodyPr vert="horz" wrap="square" lIns="0" tIns="45720" rIns="91440" bIns="45720" rtlCol="0" anchor="t" anchorCtr="0">
            <a:spAutoFit/>
          </a:bodyPr>
          <a:lstStyle>
            <a:lvl1pPr>
              <a:lnSpc>
                <a:spcPts val="900"/>
              </a:lnSpc>
              <a:defRPr lang="en-GB" sz="1800" dirty="0">
                <a:solidFill>
                  <a:schemeClr val="tx1"/>
                </a:solidFill>
                <a:latin typeface="+mj-lt"/>
                <a:ea typeface="+mj-ea"/>
                <a:cs typeface="+mj-cs"/>
              </a:defRPr>
            </a:lvl1pPr>
          </a:lstStyle>
          <a:p>
            <a:pPr lvl="0">
              <a:spcBef>
                <a:spcPct val="0"/>
              </a:spcBef>
            </a:pPr>
            <a:r>
              <a:rPr lang="en-US"/>
              <a:t>Click to edit Master subtitle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p>
            <a:fld id="{641C53EB-24CF-440F-A25E-48059B0FD26D}" type="datetimeFigureOut">
              <a:rPr lang="en-GB" smtClean="0"/>
              <a:t>26/05/2022</a:t>
            </a:fld>
            <a:endParaRPr lang="en-GB"/>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p>
            <a:endParaRPr lang="en-GB"/>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p>
            <a:fld id="{BA08F2A4-0124-4561-B7C3-5569DA7CF1C5}" type="slidenum">
              <a:rPr lang="en-GB" smtClean="0"/>
              <a:t>‹#›</a:t>
            </a:fld>
            <a:endParaRPr lang="en-GB"/>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5"/>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2"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600"/>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7"/>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30"/>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28297" y="0"/>
            <a:ext cx="3962400" cy="6858000"/>
          </a:xfrm>
          <a:prstGeom prst="rect">
            <a:avLst/>
          </a:prstGeom>
        </p:spPr>
      </p:pic>
    </p:spTree>
    <p:extLst>
      <p:ext uri="{BB962C8B-B14F-4D97-AF65-F5344CB8AC3E}">
        <p14:creationId xmlns:p14="http://schemas.microsoft.com/office/powerpoint/2010/main" val="428037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accent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p>
            <a:fld id="{641C53EB-24CF-440F-A25E-48059B0FD26D}" type="datetimeFigureOut">
              <a:rPr lang="en-GB" smtClean="0">
                <a:solidFill>
                  <a:srgbClr val="000000"/>
                </a:solidFill>
              </a:rPr>
              <a:pPr/>
              <a:t>26/05/2022</a:t>
            </a:fld>
            <a:endParaRPr lang="en-GB" dirty="0">
              <a:solidFill>
                <a:srgbClr val="000000"/>
              </a:solidFill>
            </a:endParaRPr>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p>
            <a:endParaRPr lang="en-GB" dirty="0">
              <a:solidFill>
                <a:srgbClr val="000000"/>
              </a:solidFill>
            </a:endParaRPr>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p>
            <a:fld id="{BA08F2A4-0124-4561-B7C3-5569DA7CF1C5}" type="slidenum">
              <a:rPr lang="en-GB" smtClean="0">
                <a:solidFill>
                  <a:srgbClr val="000000"/>
                </a:solidFill>
              </a:rPr>
              <a:pPr/>
              <a:t>‹#›</a:t>
            </a:fld>
            <a:endParaRPr lang="en-GB" dirty="0">
              <a:solidFill>
                <a:srgbClr val="000000"/>
              </a:solidFill>
            </a:endParaRPr>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5"/>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2"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600"/>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7"/>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30"/>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77200" y="0"/>
            <a:ext cx="4114800" cy="6858000"/>
          </a:xfrm>
          <a:prstGeom prst="rect">
            <a:avLst/>
          </a:prstGeom>
        </p:spPr>
      </p:pic>
      <p:sp>
        <p:nvSpPr>
          <p:cNvPr id="19" name="Subtitle 2">
            <a:extLst>
              <a:ext uri="{FF2B5EF4-FFF2-40B4-BE49-F238E27FC236}">
                <a16:creationId xmlns:a16="http://schemas.microsoft.com/office/drawing/2014/main" id="{58F5A96F-C115-4687-ABD7-F6950E4B47C8}"/>
              </a:ext>
            </a:extLst>
          </p:cNvPr>
          <p:cNvSpPr>
            <a:spLocks noGrp="1"/>
          </p:cNvSpPr>
          <p:nvPr>
            <p:ph type="subTitle" idx="1"/>
          </p:nvPr>
        </p:nvSpPr>
        <p:spPr>
          <a:xfrm>
            <a:off x="515938" y="4091362"/>
            <a:ext cx="7416482" cy="231474"/>
          </a:xfrm>
        </p:spPr>
        <p:txBody>
          <a:bodyPr vert="horz" wrap="square" lIns="0" tIns="45720" rIns="91440" bIns="45720" rtlCol="0" anchor="t" anchorCtr="0">
            <a:spAutoFit/>
          </a:bodyPr>
          <a:lstStyle>
            <a:lvl1pPr>
              <a:lnSpc>
                <a:spcPts val="900"/>
              </a:lnSpc>
              <a:defRPr lang="en-GB" sz="1800" dirty="0">
                <a:solidFill>
                  <a:schemeClr val="tx1"/>
                </a:solidFill>
                <a:latin typeface="+mj-lt"/>
                <a:ea typeface="+mj-ea"/>
                <a:cs typeface="+mj-cs"/>
              </a:defRPr>
            </a:lvl1pPr>
          </a:lstStyle>
          <a:p>
            <a:pPr lvl="0">
              <a:spcBef>
                <a:spcPct val="0"/>
              </a:spcBef>
            </a:pPr>
            <a:r>
              <a:rPr lang="en-US"/>
              <a:t>Click to edit Master subtitle style</a:t>
            </a:r>
            <a:endParaRPr lang="en-GB" dirty="0"/>
          </a:p>
        </p:txBody>
      </p:sp>
    </p:spTree>
    <p:extLst>
      <p:ext uri="{BB962C8B-B14F-4D97-AF65-F5344CB8AC3E}">
        <p14:creationId xmlns:p14="http://schemas.microsoft.com/office/powerpoint/2010/main" val="351143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D9B50F4-B24D-449B-9DFB-58EABFB3737C}"/>
              </a:ext>
            </a:extLst>
          </p:cNvPr>
          <p:cNvSpPr>
            <a:spLocks noGrp="1"/>
          </p:cNvSpPr>
          <p:nvPr>
            <p:ph type="subTitle" idx="1"/>
          </p:nvPr>
        </p:nvSpPr>
        <p:spPr>
          <a:xfrm>
            <a:off x="515938" y="4093200"/>
            <a:ext cx="7416482" cy="231474"/>
          </a:xfrm>
        </p:spPr>
        <p:txBody>
          <a:bodyPr vert="horz" wrap="square" lIns="0" tIns="45720" rIns="91440" bIns="45720" rtlCol="0" anchor="t" anchorCtr="0">
            <a:spAutoFit/>
          </a:bodyPr>
          <a:lstStyle>
            <a:lvl1pPr>
              <a:lnSpc>
                <a:spcPts val="900"/>
              </a:lnSpc>
              <a:defRPr lang="en-GB" sz="1800" dirty="0">
                <a:solidFill>
                  <a:schemeClr val="accent5"/>
                </a:solidFill>
                <a:latin typeface="+mj-lt"/>
                <a:ea typeface="+mj-ea"/>
                <a:cs typeface="+mj-cs"/>
              </a:defRPr>
            </a:lvl1pPr>
          </a:lstStyle>
          <a:p>
            <a:pPr lvl="0">
              <a:spcBef>
                <a:spcPct val="0"/>
              </a:spcBef>
            </a:pPr>
            <a:r>
              <a:rPr lang="en-US"/>
              <a:t>Click to edit Master subtitle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lvl1pPr>
              <a:defRPr>
                <a:solidFill>
                  <a:schemeClr val="bg1"/>
                </a:solidFill>
              </a:defRPr>
            </a:lvl1pPr>
          </a:lstStyle>
          <a:p>
            <a:fld id="{641C53EB-24CF-440F-A25E-48059B0FD26D}" type="datetimeFigureOut">
              <a:rPr lang="en-GB" smtClean="0">
                <a:solidFill>
                  <a:prstClr val="white"/>
                </a:solidFill>
              </a:rPr>
              <a:pPr/>
              <a:t>26/05/2022</a:t>
            </a:fld>
            <a:endParaRPr lang="en-GB" dirty="0">
              <a:solidFill>
                <a:prstClr val="white"/>
              </a:solidFill>
            </a:endParaRPr>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lvl1pPr>
              <a:defRPr>
                <a:solidFill>
                  <a:schemeClr val="bg1"/>
                </a:solidFill>
              </a:defRPr>
            </a:lvl1pPr>
          </a:lstStyle>
          <a:p>
            <a:endParaRPr lang="en-GB" dirty="0">
              <a:solidFill>
                <a:prstClr val="white"/>
              </a:solidFill>
            </a:endParaRPr>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lvl1pPr>
              <a:defRPr>
                <a:solidFill>
                  <a:schemeClr val="bg1"/>
                </a:solidFill>
              </a:defRPr>
            </a:lvl1pPr>
          </a:lstStyle>
          <a:p>
            <a:fld id="{BA08F2A4-0124-4561-B7C3-5569DA7CF1C5}" type="slidenum">
              <a:rPr lang="en-GB" smtClean="0">
                <a:solidFill>
                  <a:prstClr val="white"/>
                </a:solidFill>
              </a:rPr>
              <a:pPr/>
              <a:t>‹#›</a:t>
            </a:fld>
            <a:endParaRPr lang="en-GB" dirty="0">
              <a:solidFill>
                <a:prstClr val="white"/>
              </a:solidFill>
            </a:endParaRPr>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4"/>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1"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599"/>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6"/>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29"/>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48795" y="0"/>
            <a:ext cx="4572001" cy="6858000"/>
          </a:xfrm>
          <a:prstGeom prst="rect">
            <a:avLst/>
          </a:prstGeom>
        </p:spPr>
      </p:pic>
    </p:spTree>
    <p:extLst>
      <p:ext uri="{BB962C8B-B14F-4D97-AF65-F5344CB8AC3E}">
        <p14:creationId xmlns:p14="http://schemas.microsoft.com/office/powerpoint/2010/main" val="59154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lvl1pPr>
              <a:defRPr>
                <a:solidFill>
                  <a:schemeClr val="bg1"/>
                </a:solidFill>
              </a:defRPr>
            </a:lvl1pPr>
          </a:lstStyle>
          <a:p>
            <a:fld id="{641C53EB-24CF-440F-A25E-48059B0FD26D}" type="datetimeFigureOut">
              <a:rPr lang="en-GB" smtClean="0">
                <a:solidFill>
                  <a:prstClr val="white"/>
                </a:solidFill>
              </a:rPr>
              <a:pPr/>
              <a:t>26/05/2022</a:t>
            </a:fld>
            <a:endParaRPr lang="en-GB" dirty="0">
              <a:solidFill>
                <a:prstClr val="white"/>
              </a:solidFill>
            </a:endParaRPr>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lvl1pPr>
              <a:defRPr>
                <a:solidFill>
                  <a:schemeClr val="bg1"/>
                </a:solidFill>
              </a:defRPr>
            </a:lvl1pPr>
          </a:lstStyle>
          <a:p>
            <a:endParaRPr lang="en-GB" dirty="0">
              <a:solidFill>
                <a:prstClr val="white"/>
              </a:solidFill>
            </a:endParaRPr>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lvl1pPr>
              <a:defRPr>
                <a:solidFill>
                  <a:schemeClr val="bg1"/>
                </a:solidFill>
              </a:defRPr>
            </a:lvl1pPr>
          </a:lstStyle>
          <a:p>
            <a:fld id="{BA08F2A4-0124-4561-B7C3-5569DA7CF1C5}" type="slidenum">
              <a:rPr lang="en-GB" smtClean="0">
                <a:solidFill>
                  <a:prstClr val="white"/>
                </a:solidFill>
              </a:rPr>
              <a:pPr/>
              <a:t>‹#›</a:t>
            </a:fld>
            <a:endParaRPr lang="en-GB" dirty="0">
              <a:solidFill>
                <a:prstClr val="white"/>
              </a:solidFill>
            </a:endParaRPr>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4"/>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1"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599"/>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6"/>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29"/>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14944" y="0"/>
            <a:ext cx="3877056" cy="6858000"/>
          </a:xfrm>
          <a:prstGeom prst="rect">
            <a:avLst/>
          </a:prstGeom>
        </p:spPr>
      </p:pic>
      <p:sp>
        <p:nvSpPr>
          <p:cNvPr id="20" name="Subtitle 2">
            <a:extLst>
              <a:ext uri="{FF2B5EF4-FFF2-40B4-BE49-F238E27FC236}">
                <a16:creationId xmlns:a16="http://schemas.microsoft.com/office/drawing/2014/main" id="{BF76D4EA-EEFC-4FC3-BACB-FB717F5FBFBF}"/>
              </a:ext>
            </a:extLst>
          </p:cNvPr>
          <p:cNvSpPr>
            <a:spLocks noGrp="1"/>
          </p:cNvSpPr>
          <p:nvPr>
            <p:ph type="subTitle" idx="1"/>
          </p:nvPr>
        </p:nvSpPr>
        <p:spPr>
          <a:xfrm>
            <a:off x="515938" y="4093200"/>
            <a:ext cx="7416482" cy="231474"/>
          </a:xfrm>
        </p:spPr>
        <p:txBody>
          <a:bodyPr vert="horz" wrap="square" lIns="0" tIns="45720" rIns="91440" bIns="45720" rtlCol="0" anchor="t" anchorCtr="0">
            <a:spAutoFit/>
          </a:bodyPr>
          <a:lstStyle>
            <a:lvl1pPr>
              <a:lnSpc>
                <a:spcPts val="900"/>
              </a:lnSpc>
              <a:defRPr lang="en-GB" sz="1800" dirty="0">
                <a:solidFill>
                  <a:schemeClr val="accent5"/>
                </a:solidFill>
                <a:latin typeface="+mj-lt"/>
                <a:ea typeface="+mj-ea"/>
                <a:cs typeface="+mj-cs"/>
              </a:defRPr>
            </a:lvl1pPr>
          </a:lstStyle>
          <a:p>
            <a:pPr lvl="0">
              <a:spcBef>
                <a:spcPct val="0"/>
              </a:spcBef>
            </a:pPr>
            <a:r>
              <a:rPr lang="en-US"/>
              <a:t>Click to edit Master subtitle style</a:t>
            </a:r>
            <a:endParaRPr lang="en-GB" dirty="0"/>
          </a:p>
        </p:txBody>
      </p:sp>
    </p:spTree>
    <p:extLst>
      <p:ext uri="{BB962C8B-B14F-4D97-AF65-F5344CB8AC3E}">
        <p14:creationId xmlns:p14="http://schemas.microsoft.com/office/powerpoint/2010/main" val="278379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B00C46C-AF0E-4FA2-A123-179FDAD75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079" y="-7620"/>
            <a:ext cx="7101842" cy="6869992"/>
          </a:xfrm>
          <a:prstGeom prst="rect">
            <a:avLst/>
          </a:prstGeom>
        </p:spPr>
      </p:pic>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4170184" y="2597173"/>
            <a:ext cx="3851632" cy="831827"/>
          </a:xfrm>
        </p:spPr>
        <p:txBody>
          <a:bodyPr rIns="0" anchor="b">
            <a:noAutofit/>
          </a:bodyPr>
          <a:lstStyle>
            <a:lvl1pPr algn="ctr">
              <a:defRPr sz="2800">
                <a:solidFill>
                  <a:schemeClr val="tx1"/>
                </a:solidFill>
                <a:latin typeface="+mj-lt"/>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4170184" y="3427571"/>
            <a:ext cx="3851632" cy="553966"/>
          </a:xfrm>
        </p:spPr>
        <p:txBody>
          <a:bodyPr rIns="0">
            <a:noAutofit/>
          </a:bodyPr>
          <a:lstStyle>
            <a:lvl1pPr marL="0" indent="0" algn="ctr">
              <a:spcBef>
                <a:spcPts val="0"/>
              </a:spcBef>
              <a:buNone/>
              <a:defRPr sz="2000" b="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EAD15F64-541D-4B73-BAFB-3228F499CA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722" y="5747268"/>
            <a:ext cx="2336104" cy="755132"/>
          </a:xfrm>
          <a:prstGeom prst="rect">
            <a:avLst/>
          </a:prstGeom>
        </p:spPr>
      </p:pic>
    </p:spTree>
    <p:extLst>
      <p:ext uri="{BB962C8B-B14F-4D97-AF65-F5344CB8AC3E}">
        <p14:creationId xmlns:p14="http://schemas.microsoft.com/office/powerpoint/2010/main" val="297851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B00C46C-AF0E-4FA2-A123-179FDAD75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079" y="231227"/>
            <a:ext cx="7101842" cy="6392297"/>
          </a:xfrm>
          <a:prstGeom prst="rect">
            <a:avLst/>
          </a:prstGeom>
        </p:spPr>
      </p:pic>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4063504" y="2597173"/>
            <a:ext cx="3851632" cy="831827"/>
          </a:xfrm>
        </p:spPr>
        <p:txBody>
          <a:bodyPr rIns="0" anchor="b">
            <a:noAutofit/>
          </a:bodyPr>
          <a:lstStyle>
            <a:lvl1pPr algn="ctr">
              <a:defRPr sz="2800">
                <a:solidFill>
                  <a:schemeClr val="bg1"/>
                </a:solidFill>
                <a:latin typeface="+mj-lt"/>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4063504" y="3427571"/>
            <a:ext cx="3851632" cy="553966"/>
          </a:xfrm>
        </p:spPr>
        <p:txBody>
          <a:bodyPr rIns="0">
            <a:noAutofit/>
          </a:bodyPr>
          <a:lstStyle>
            <a:lvl1pPr marL="0" indent="0" algn="ctr">
              <a:spcBef>
                <a:spcPts val="0"/>
              </a:spcBef>
              <a:buNone/>
              <a:defRPr sz="2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EAD15F64-541D-4B73-BAFB-3228F499CA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722" y="5747268"/>
            <a:ext cx="2336104" cy="755131"/>
          </a:xfrm>
          <a:prstGeom prst="rect">
            <a:avLst/>
          </a:prstGeom>
        </p:spPr>
      </p:pic>
    </p:spTree>
    <p:extLst>
      <p:ext uri="{BB962C8B-B14F-4D97-AF65-F5344CB8AC3E}">
        <p14:creationId xmlns:p14="http://schemas.microsoft.com/office/powerpoint/2010/main" val="102487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09C356-A55F-4078-A3BA-4166B267DBDC}"/>
              </a:ext>
            </a:extLst>
          </p:cNvPr>
          <p:cNvSpPr/>
          <p:nvPr userDrawn="1"/>
        </p:nvSpPr>
        <p:spPr>
          <a:xfrm>
            <a:off x="-1" y="2293620"/>
            <a:ext cx="12180835" cy="2268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529114" y="2606040"/>
            <a:ext cx="8485346" cy="831827"/>
          </a:xfrm>
        </p:spPr>
        <p:txBody>
          <a:bodyPr anchor="b">
            <a:normAutofit/>
          </a:bodyPr>
          <a:lstStyle>
            <a:lvl1pPr>
              <a:lnSpc>
                <a:spcPct val="100000"/>
              </a:lnSpc>
              <a:defRPr sz="28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529114" y="3421539"/>
            <a:ext cx="8485346" cy="553966"/>
          </a:xfrm>
        </p:spPr>
        <p:txBody>
          <a:bodyPr>
            <a:normAutofit/>
          </a:bodyPr>
          <a:lstStyle>
            <a:lvl1pPr marL="0" indent="0">
              <a:spcBef>
                <a:spcPts val="0"/>
              </a:spcBef>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3D4A7C-BAEC-41BC-8C24-BD54B8923069}"/>
              </a:ext>
            </a:extLst>
          </p:cNvPr>
          <p:cNvSpPr>
            <a:spLocks noGrp="1"/>
          </p:cNvSpPr>
          <p:nvPr>
            <p:ph type="dt" sz="half" idx="10"/>
          </p:nvPr>
        </p:nvSpPr>
        <p:spPr/>
        <p:txBody>
          <a:bodyPr/>
          <a:lstStyle/>
          <a:p>
            <a:fld id="{641C53EB-24CF-440F-A25E-48059B0FD26D}" type="datetimeFigureOut">
              <a:rPr lang="en-GB" smtClean="0">
                <a:solidFill>
                  <a:srgbClr val="000000"/>
                </a:solidFill>
              </a:rPr>
              <a:pPr/>
              <a:t>26/05/2022</a:t>
            </a:fld>
            <a:endParaRPr lang="en-GB" dirty="0">
              <a:solidFill>
                <a:srgbClr val="000000"/>
              </a:solidFill>
            </a:endParaRPr>
          </a:p>
        </p:txBody>
      </p:sp>
      <p:sp>
        <p:nvSpPr>
          <p:cNvPr id="5" name="Footer Placeholder 4">
            <a:extLst>
              <a:ext uri="{FF2B5EF4-FFF2-40B4-BE49-F238E27FC236}">
                <a16:creationId xmlns:a16="http://schemas.microsoft.com/office/drawing/2014/main" id="{1B1E93C4-CBF2-4BDD-932A-7295DB482288}"/>
              </a:ext>
            </a:extLst>
          </p:cNvPr>
          <p:cNvSpPr>
            <a:spLocks noGrp="1"/>
          </p:cNvSpPr>
          <p:nvPr>
            <p:ph type="ftr" sz="quarter" idx="11"/>
          </p:nvPr>
        </p:nvSpPr>
        <p:spPr/>
        <p:txBody>
          <a:bodyPr/>
          <a:lstStyle/>
          <a:p>
            <a:endParaRPr lang="en-GB" dirty="0">
              <a:solidFill>
                <a:srgbClr val="000000"/>
              </a:solidFill>
            </a:endParaRPr>
          </a:p>
        </p:txBody>
      </p:sp>
      <p:sp>
        <p:nvSpPr>
          <p:cNvPr id="6" name="Slide Number Placeholder 5">
            <a:extLst>
              <a:ext uri="{FF2B5EF4-FFF2-40B4-BE49-F238E27FC236}">
                <a16:creationId xmlns:a16="http://schemas.microsoft.com/office/drawing/2014/main" id="{1DB62823-4719-4ADD-8A02-5F1146FAAB6E}"/>
              </a:ext>
            </a:extLst>
          </p:cNvPr>
          <p:cNvSpPr>
            <a:spLocks noGrp="1"/>
          </p:cNvSpPr>
          <p:nvPr>
            <p:ph type="sldNum" sz="quarter" idx="12"/>
          </p:nvPr>
        </p:nvSpPr>
        <p:spPr/>
        <p:txBody>
          <a:bodyPr/>
          <a:lstStyle/>
          <a:p>
            <a:fld id="{BA08F2A4-0124-4561-B7C3-5569DA7CF1C5}" type="slidenum">
              <a:rPr lang="en-GB" smtClean="0">
                <a:solidFill>
                  <a:srgbClr val="000000"/>
                </a:solidFill>
              </a:rPr>
              <a:pPr/>
              <a:t>‹#›</a:t>
            </a:fld>
            <a:endParaRPr lang="en-GB" dirty="0">
              <a:solidFill>
                <a:srgbClr val="000000"/>
              </a:solidFill>
            </a:endParaRPr>
          </a:p>
        </p:txBody>
      </p:sp>
      <p:pic>
        <p:nvPicPr>
          <p:cNvPr id="16" name="Picture 15">
            <a:extLst>
              <a:ext uri="{FF2B5EF4-FFF2-40B4-BE49-F238E27FC236}">
                <a16:creationId xmlns:a16="http://schemas.microsoft.com/office/drawing/2014/main" id="{E89339C3-801A-4BBB-8223-B16DAD7FC8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4285" y="502920"/>
            <a:ext cx="2876549" cy="5753100"/>
          </a:xfrm>
          <a:prstGeom prst="rect">
            <a:avLst/>
          </a:prstGeom>
        </p:spPr>
      </p:pic>
      <p:pic>
        <p:nvPicPr>
          <p:cNvPr id="18" name="Picture 17">
            <a:extLst>
              <a:ext uri="{FF2B5EF4-FFF2-40B4-BE49-F238E27FC236}">
                <a16:creationId xmlns:a16="http://schemas.microsoft.com/office/drawing/2014/main" id="{7E250783-6C92-4685-A50D-29466C250B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178" y="5744574"/>
            <a:ext cx="2280858" cy="737274"/>
          </a:xfrm>
          <a:prstGeom prst="rect">
            <a:avLst/>
          </a:prstGeom>
        </p:spPr>
      </p:pic>
    </p:spTree>
    <p:extLst>
      <p:ext uri="{BB962C8B-B14F-4D97-AF65-F5344CB8AC3E}">
        <p14:creationId xmlns:p14="http://schemas.microsoft.com/office/powerpoint/2010/main" val="280473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8F27-B0AD-4AC6-A27C-DAEE15056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7C60C-A666-4A14-8BCD-1205DB6EDDF3}"/>
              </a:ext>
            </a:extLst>
          </p:cNvPr>
          <p:cNvSpPr>
            <a:spLocks noGrp="1"/>
          </p:cNvSpPr>
          <p:nvPr>
            <p:ph idx="1"/>
          </p:nvPr>
        </p:nvSpPr>
        <p:spPr/>
        <p:txBody>
          <a:bodyPr/>
          <a:lstStyle>
            <a:lvl1pPr>
              <a:spcAft>
                <a:spcPts val="200"/>
              </a:spcAft>
              <a:defRPr/>
            </a:lvl1pPr>
            <a:lvl2pPr marL="266700" indent="-266700">
              <a:spcAft>
                <a:spcPts val="200"/>
              </a:spcAft>
              <a:defRPr/>
            </a:lvl2pPr>
            <a:lvl3pPr marL="541338" indent="-274638">
              <a:spcAft>
                <a:spcPts val="200"/>
              </a:spcAft>
              <a:defRPr/>
            </a:lvl3pPr>
            <a:lvl4pPr marL="808038" indent="-266700">
              <a:spcAft>
                <a:spcPts val="200"/>
              </a:spcAft>
              <a:defRPr/>
            </a:lvl4pPr>
            <a:lvl5pPr marL="1074738" indent="-266700">
              <a:spcAft>
                <a:spcPts val="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D5519D6-03E4-4922-8303-8E2E17F91D89}"/>
              </a:ext>
            </a:extLst>
          </p:cNvPr>
          <p:cNvSpPr>
            <a:spLocks noGrp="1"/>
          </p:cNvSpPr>
          <p:nvPr>
            <p:ph type="dt" sz="half" idx="10"/>
          </p:nvPr>
        </p:nvSpPr>
        <p:spPr/>
        <p:txBody>
          <a:bodyPr/>
          <a:lstStyle/>
          <a:p>
            <a:fld id="{641C53EB-24CF-440F-A25E-48059B0FD26D}" type="datetimeFigureOut">
              <a:rPr lang="en-GB" smtClean="0">
                <a:solidFill>
                  <a:srgbClr val="000000"/>
                </a:solidFill>
              </a:rPr>
              <a:pPr/>
              <a:t>26/05/2022</a:t>
            </a:fld>
            <a:endParaRPr lang="en-GB" dirty="0">
              <a:solidFill>
                <a:srgbClr val="000000"/>
              </a:solidFill>
            </a:endParaRPr>
          </a:p>
        </p:txBody>
      </p:sp>
      <p:sp>
        <p:nvSpPr>
          <p:cNvPr id="5" name="Footer Placeholder 4">
            <a:extLst>
              <a:ext uri="{FF2B5EF4-FFF2-40B4-BE49-F238E27FC236}">
                <a16:creationId xmlns:a16="http://schemas.microsoft.com/office/drawing/2014/main" id="{89650EA5-3F10-4435-9F29-943A43173571}"/>
              </a:ext>
            </a:extLst>
          </p:cNvPr>
          <p:cNvSpPr>
            <a:spLocks noGrp="1"/>
          </p:cNvSpPr>
          <p:nvPr>
            <p:ph type="ftr" sz="quarter" idx="11"/>
          </p:nvPr>
        </p:nvSpPr>
        <p:spPr/>
        <p:txBody>
          <a:bodyPr/>
          <a:lstStyle/>
          <a:p>
            <a:endParaRPr lang="en-GB" dirty="0">
              <a:solidFill>
                <a:srgbClr val="000000"/>
              </a:solidFill>
            </a:endParaRPr>
          </a:p>
        </p:txBody>
      </p:sp>
      <p:sp>
        <p:nvSpPr>
          <p:cNvPr id="6" name="Slide Number Placeholder 5">
            <a:extLst>
              <a:ext uri="{FF2B5EF4-FFF2-40B4-BE49-F238E27FC236}">
                <a16:creationId xmlns:a16="http://schemas.microsoft.com/office/drawing/2014/main" id="{5AF94710-ED43-4DD6-9BB4-AE78CE971144}"/>
              </a:ext>
            </a:extLst>
          </p:cNvPr>
          <p:cNvSpPr>
            <a:spLocks noGrp="1"/>
          </p:cNvSpPr>
          <p:nvPr>
            <p:ph type="sldNum" sz="quarter" idx="12"/>
          </p:nvPr>
        </p:nvSpPr>
        <p:spPr/>
        <p:txBody>
          <a:bodyPr/>
          <a:lstStyle/>
          <a:p>
            <a:fld id="{BA08F2A4-0124-4561-B7C3-5569DA7CF1C5}" type="slidenum">
              <a:rPr lang="en-GB" smtClean="0">
                <a:solidFill>
                  <a:srgbClr val="000000"/>
                </a:solidFill>
              </a:rPr>
              <a:pPr/>
              <a:t>‹#›</a:t>
            </a:fld>
            <a:endParaRPr lang="en-GB" dirty="0">
              <a:solidFill>
                <a:srgbClr val="000000"/>
              </a:solidFill>
            </a:endParaRPr>
          </a:p>
        </p:txBody>
      </p:sp>
      <p:pic>
        <p:nvPicPr>
          <p:cNvPr id="8" name="Picture 7">
            <a:extLst>
              <a:ext uri="{FF2B5EF4-FFF2-40B4-BE49-F238E27FC236}">
                <a16:creationId xmlns:a16="http://schemas.microsoft.com/office/drawing/2014/main" id="{1996306F-7739-4BEF-A85F-F45FEB7AEA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499" y="5743928"/>
            <a:ext cx="2338790" cy="756000"/>
          </a:xfrm>
          <a:prstGeom prst="rect">
            <a:avLst/>
          </a:prstGeom>
        </p:spPr>
      </p:pic>
    </p:spTree>
    <p:extLst>
      <p:ext uri="{BB962C8B-B14F-4D97-AF65-F5344CB8AC3E}">
        <p14:creationId xmlns:p14="http://schemas.microsoft.com/office/powerpoint/2010/main" val="8817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39"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5/26/2022</a:t>
            </a:fld>
            <a:endParaRPr lang="en-US">
              <a:solidFill>
                <a:srgbClr val="000000">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24763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accent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p>
            <a:fld id="{641C53EB-24CF-440F-A25E-48059B0FD26D}" type="datetimeFigureOut">
              <a:rPr lang="en-GB" smtClean="0"/>
              <a:t>26/05/2022</a:t>
            </a:fld>
            <a:endParaRPr lang="en-GB"/>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p>
            <a:endParaRPr lang="en-GB"/>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p>
            <a:fld id="{BA08F2A4-0124-4561-B7C3-5569DA7CF1C5}" type="slidenum">
              <a:rPr lang="en-GB" smtClean="0"/>
              <a:t>‹#›</a:t>
            </a:fld>
            <a:endParaRPr lang="en-GB"/>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5"/>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2"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600"/>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7"/>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30"/>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77200" y="0"/>
            <a:ext cx="4114800" cy="6858000"/>
          </a:xfrm>
          <a:prstGeom prst="rect">
            <a:avLst/>
          </a:prstGeom>
        </p:spPr>
      </p:pic>
      <p:sp>
        <p:nvSpPr>
          <p:cNvPr id="19" name="Subtitle 2">
            <a:extLst>
              <a:ext uri="{FF2B5EF4-FFF2-40B4-BE49-F238E27FC236}">
                <a16:creationId xmlns:a16="http://schemas.microsoft.com/office/drawing/2014/main" id="{58F5A96F-C115-4687-ABD7-F6950E4B47C8}"/>
              </a:ext>
            </a:extLst>
          </p:cNvPr>
          <p:cNvSpPr>
            <a:spLocks noGrp="1"/>
          </p:cNvSpPr>
          <p:nvPr>
            <p:ph type="subTitle" idx="1"/>
          </p:nvPr>
        </p:nvSpPr>
        <p:spPr>
          <a:xfrm>
            <a:off x="515938" y="4091362"/>
            <a:ext cx="7416482" cy="231474"/>
          </a:xfrm>
        </p:spPr>
        <p:txBody>
          <a:bodyPr vert="horz" wrap="square" lIns="0" tIns="45720" rIns="91440" bIns="45720" rtlCol="0" anchor="t" anchorCtr="0">
            <a:spAutoFit/>
          </a:bodyPr>
          <a:lstStyle>
            <a:lvl1pPr>
              <a:lnSpc>
                <a:spcPts val="900"/>
              </a:lnSpc>
              <a:defRPr lang="en-GB" sz="1800" dirty="0">
                <a:solidFill>
                  <a:schemeClr val="tx1"/>
                </a:solidFill>
                <a:latin typeface="+mj-lt"/>
                <a:ea typeface="+mj-ea"/>
                <a:cs typeface="+mj-cs"/>
              </a:defRPr>
            </a:lvl1pPr>
          </a:lstStyle>
          <a:p>
            <a:pPr lvl="0">
              <a:spcBef>
                <a:spcPct val="0"/>
              </a:spcBef>
            </a:pPr>
            <a:r>
              <a:rPr lang="en-US"/>
              <a:t>Click to edit Master subtitle style</a:t>
            </a:r>
            <a:endParaRPr lang="en-GB" dirty="0"/>
          </a:p>
        </p:txBody>
      </p:sp>
    </p:spTree>
    <p:extLst>
      <p:ext uri="{BB962C8B-B14F-4D97-AF65-F5344CB8AC3E}">
        <p14:creationId xmlns:p14="http://schemas.microsoft.com/office/powerpoint/2010/main" val="278034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D9B50F4-B24D-449B-9DFB-58EABFB3737C}"/>
              </a:ext>
            </a:extLst>
          </p:cNvPr>
          <p:cNvSpPr>
            <a:spLocks noGrp="1"/>
          </p:cNvSpPr>
          <p:nvPr>
            <p:ph type="subTitle" idx="1"/>
          </p:nvPr>
        </p:nvSpPr>
        <p:spPr>
          <a:xfrm>
            <a:off x="515938" y="4093200"/>
            <a:ext cx="7416482" cy="231474"/>
          </a:xfrm>
        </p:spPr>
        <p:txBody>
          <a:bodyPr vert="horz" wrap="square" lIns="0" tIns="45720" rIns="91440" bIns="45720" rtlCol="0" anchor="t" anchorCtr="0">
            <a:spAutoFit/>
          </a:bodyPr>
          <a:lstStyle>
            <a:lvl1pPr>
              <a:lnSpc>
                <a:spcPts val="900"/>
              </a:lnSpc>
              <a:defRPr lang="en-GB" sz="1800" dirty="0">
                <a:solidFill>
                  <a:schemeClr val="accent5"/>
                </a:solidFill>
                <a:latin typeface="+mj-lt"/>
                <a:ea typeface="+mj-ea"/>
                <a:cs typeface="+mj-cs"/>
              </a:defRPr>
            </a:lvl1pPr>
          </a:lstStyle>
          <a:p>
            <a:pPr lvl="0">
              <a:spcBef>
                <a:spcPct val="0"/>
              </a:spcBef>
            </a:pPr>
            <a:r>
              <a:rPr lang="en-US"/>
              <a:t>Click to edit Master subtitle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lvl1pPr>
              <a:defRPr>
                <a:solidFill>
                  <a:schemeClr val="bg1"/>
                </a:solidFill>
              </a:defRPr>
            </a:lvl1pPr>
          </a:lstStyle>
          <a:p>
            <a:fld id="{641C53EB-24CF-440F-A25E-48059B0FD26D}" type="datetimeFigureOut">
              <a:rPr lang="en-GB" smtClean="0"/>
              <a:pPr/>
              <a:t>26/05/2022</a:t>
            </a:fld>
            <a:endParaRPr lang="en-GB"/>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lvl1pPr>
              <a:defRPr>
                <a:solidFill>
                  <a:schemeClr val="bg1"/>
                </a:solidFill>
              </a:defRPr>
            </a:lvl1pPr>
          </a:lstStyle>
          <a:p>
            <a:fld id="{BA08F2A4-0124-4561-B7C3-5569DA7CF1C5}" type="slidenum">
              <a:rPr lang="en-GB" smtClean="0"/>
              <a:pPr/>
              <a:t>‹#›</a:t>
            </a:fld>
            <a:endParaRPr lang="en-GB"/>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4"/>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1"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599"/>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6"/>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29"/>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48795" y="0"/>
            <a:ext cx="4572001" cy="6858000"/>
          </a:xfrm>
          <a:prstGeom prst="rect">
            <a:avLst/>
          </a:prstGeom>
        </p:spPr>
      </p:pic>
    </p:spTree>
    <p:extLst>
      <p:ext uri="{BB962C8B-B14F-4D97-AF65-F5344CB8AC3E}">
        <p14:creationId xmlns:p14="http://schemas.microsoft.com/office/powerpoint/2010/main" val="342224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lvl1pPr>
              <a:defRPr>
                <a:solidFill>
                  <a:schemeClr val="bg1"/>
                </a:solidFill>
              </a:defRPr>
            </a:lvl1pPr>
          </a:lstStyle>
          <a:p>
            <a:fld id="{641C53EB-24CF-440F-A25E-48059B0FD26D}" type="datetimeFigureOut">
              <a:rPr lang="en-GB" smtClean="0"/>
              <a:pPr/>
              <a:t>26/05/2022</a:t>
            </a:fld>
            <a:endParaRPr lang="en-GB"/>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lvl1pPr>
              <a:defRPr>
                <a:solidFill>
                  <a:schemeClr val="bg1"/>
                </a:solidFill>
              </a:defRPr>
            </a:lvl1pPr>
          </a:lstStyle>
          <a:p>
            <a:fld id="{BA08F2A4-0124-4561-B7C3-5569DA7CF1C5}" type="slidenum">
              <a:rPr lang="en-GB" smtClean="0"/>
              <a:pPr/>
              <a:t>‹#›</a:t>
            </a:fld>
            <a:endParaRPr lang="en-GB"/>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4"/>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1"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599"/>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6"/>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29"/>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14944" y="0"/>
            <a:ext cx="3877056" cy="6858000"/>
          </a:xfrm>
          <a:prstGeom prst="rect">
            <a:avLst/>
          </a:prstGeom>
        </p:spPr>
      </p:pic>
      <p:sp>
        <p:nvSpPr>
          <p:cNvPr id="20" name="Subtitle 2">
            <a:extLst>
              <a:ext uri="{FF2B5EF4-FFF2-40B4-BE49-F238E27FC236}">
                <a16:creationId xmlns:a16="http://schemas.microsoft.com/office/drawing/2014/main" id="{BF76D4EA-EEFC-4FC3-BACB-FB717F5FBFBF}"/>
              </a:ext>
            </a:extLst>
          </p:cNvPr>
          <p:cNvSpPr>
            <a:spLocks noGrp="1"/>
          </p:cNvSpPr>
          <p:nvPr>
            <p:ph type="subTitle" idx="1"/>
          </p:nvPr>
        </p:nvSpPr>
        <p:spPr>
          <a:xfrm>
            <a:off x="515938" y="4093200"/>
            <a:ext cx="7416482" cy="231474"/>
          </a:xfrm>
        </p:spPr>
        <p:txBody>
          <a:bodyPr vert="horz" wrap="square" lIns="0" tIns="45720" rIns="91440" bIns="45720" rtlCol="0" anchor="t" anchorCtr="0">
            <a:spAutoFit/>
          </a:bodyPr>
          <a:lstStyle>
            <a:lvl1pPr>
              <a:lnSpc>
                <a:spcPts val="900"/>
              </a:lnSpc>
              <a:defRPr lang="en-GB" sz="1800" dirty="0">
                <a:solidFill>
                  <a:schemeClr val="accent5"/>
                </a:solidFill>
                <a:latin typeface="+mj-lt"/>
                <a:ea typeface="+mj-ea"/>
                <a:cs typeface="+mj-cs"/>
              </a:defRPr>
            </a:lvl1pPr>
          </a:lstStyle>
          <a:p>
            <a:pPr lvl="0">
              <a:spcBef>
                <a:spcPct val="0"/>
              </a:spcBef>
            </a:pPr>
            <a:r>
              <a:rPr lang="en-US"/>
              <a:t>Click to edit Master subtitle style</a:t>
            </a:r>
            <a:endParaRPr lang="en-GB" dirty="0"/>
          </a:p>
        </p:txBody>
      </p:sp>
    </p:spTree>
    <p:extLst>
      <p:ext uri="{BB962C8B-B14F-4D97-AF65-F5344CB8AC3E}">
        <p14:creationId xmlns:p14="http://schemas.microsoft.com/office/powerpoint/2010/main" val="305125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B00C46C-AF0E-4FA2-A123-179FDAD75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079" y="-7620"/>
            <a:ext cx="7101842" cy="6869992"/>
          </a:xfrm>
          <a:prstGeom prst="rect">
            <a:avLst/>
          </a:prstGeom>
        </p:spPr>
      </p:pic>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4170184" y="2597173"/>
            <a:ext cx="3851632" cy="831827"/>
          </a:xfrm>
        </p:spPr>
        <p:txBody>
          <a:bodyPr rIns="0" anchor="b">
            <a:noAutofit/>
          </a:bodyPr>
          <a:lstStyle>
            <a:lvl1pPr algn="ctr">
              <a:defRPr sz="2800">
                <a:solidFill>
                  <a:schemeClr val="tx1"/>
                </a:solidFill>
                <a:latin typeface="+mj-lt"/>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4170184" y="3427571"/>
            <a:ext cx="3851632" cy="553966"/>
          </a:xfrm>
        </p:spPr>
        <p:txBody>
          <a:bodyPr rIns="0">
            <a:noAutofit/>
          </a:bodyPr>
          <a:lstStyle>
            <a:lvl1pPr marL="0" indent="0" algn="ctr">
              <a:spcBef>
                <a:spcPts val="0"/>
              </a:spcBef>
              <a:buNone/>
              <a:defRPr sz="2000" b="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EAD15F64-541D-4B73-BAFB-3228F499CA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722" y="5747268"/>
            <a:ext cx="2336104" cy="755132"/>
          </a:xfrm>
          <a:prstGeom prst="rect">
            <a:avLst/>
          </a:prstGeom>
        </p:spPr>
      </p:pic>
    </p:spTree>
    <p:extLst>
      <p:ext uri="{BB962C8B-B14F-4D97-AF65-F5344CB8AC3E}">
        <p14:creationId xmlns:p14="http://schemas.microsoft.com/office/powerpoint/2010/main" val="43329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accent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B00C46C-AF0E-4FA2-A123-179FDAD75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079" y="231227"/>
            <a:ext cx="7101842" cy="6392297"/>
          </a:xfrm>
          <a:prstGeom prst="rect">
            <a:avLst/>
          </a:prstGeom>
        </p:spPr>
      </p:pic>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4063504" y="2597173"/>
            <a:ext cx="3851632" cy="831827"/>
          </a:xfrm>
        </p:spPr>
        <p:txBody>
          <a:bodyPr rIns="0" anchor="b">
            <a:noAutofit/>
          </a:bodyPr>
          <a:lstStyle>
            <a:lvl1pPr algn="ctr">
              <a:defRPr sz="2800">
                <a:solidFill>
                  <a:schemeClr val="bg1"/>
                </a:solidFill>
                <a:latin typeface="+mj-lt"/>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4063504" y="3427571"/>
            <a:ext cx="3851632" cy="553966"/>
          </a:xfrm>
        </p:spPr>
        <p:txBody>
          <a:bodyPr rIns="0">
            <a:noAutofit/>
          </a:bodyPr>
          <a:lstStyle>
            <a:lvl1pPr marL="0" indent="0" algn="ctr">
              <a:spcBef>
                <a:spcPts val="0"/>
              </a:spcBef>
              <a:buNone/>
              <a:defRPr sz="2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EAD15F64-541D-4B73-BAFB-3228F499CA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722" y="5747268"/>
            <a:ext cx="2336104" cy="755131"/>
          </a:xfrm>
          <a:prstGeom prst="rect">
            <a:avLst/>
          </a:prstGeom>
        </p:spPr>
      </p:pic>
    </p:spTree>
    <p:extLst>
      <p:ext uri="{BB962C8B-B14F-4D97-AF65-F5344CB8AC3E}">
        <p14:creationId xmlns:p14="http://schemas.microsoft.com/office/powerpoint/2010/main" val="362461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09C356-A55F-4078-A3BA-4166B267DBDC}"/>
              </a:ext>
            </a:extLst>
          </p:cNvPr>
          <p:cNvSpPr/>
          <p:nvPr userDrawn="1"/>
        </p:nvSpPr>
        <p:spPr>
          <a:xfrm>
            <a:off x="-1" y="2293620"/>
            <a:ext cx="12180835" cy="2268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529114" y="2606040"/>
            <a:ext cx="8485346" cy="831827"/>
          </a:xfrm>
        </p:spPr>
        <p:txBody>
          <a:bodyPr anchor="b">
            <a:normAutofit/>
          </a:bodyPr>
          <a:lstStyle>
            <a:lvl1pPr>
              <a:lnSpc>
                <a:spcPct val="100000"/>
              </a:lnSpc>
              <a:defRPr sz="28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529114" y="3421539"/>
            <a:ext cx="8485346" cy="553966"/>
          </a:xfrm>
        </p:spPr>
        <p:txBody>
          <a:bodyPr>
            <a:normAutofit/>
          </a:bodyPr>
          <a:lstStyle>
            <a:lvl1pPr marL="0" indent="0">
              <a:spcBef>
                <a:spcPts val="0"/>
              </a:spcBef>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3D4A7C-BAEC-41BC-8C24-BD54B8923069}"/>
              </a:ext>
            </a:extLst>
          </p:cNvPr>
          <p:cNvSpPr>
            <a:spLocks noGrp="1"/>
          </p:cNvSpPr>
          <p:nvPr>
            <p:ph type="dt" sz="half" idx="10"/>
          </p:nvPr>
        </p:nvSpPr>
        <p:spPr/>
        <p:txBody>
          <a:bodyPr/>
          <a:lstStyle/>
          <a:p>
            <a:fld id="{641C53EB-24CF-440F-A25E-48059B0FD26D}" type="datetimeFigureOut">
              <a:rPr lang="en-GB" smtClean="0"/>
              <a:t>26/05/2022</a:t>
            </a:fld>
            <a:endParaRPr lang="en-GB"/>
          </a:p>
        </p:txBody>
      </p:sp>
      <p:sp>
        <p:nvSpPr>
          <p:cNvPr id="5" name="Footer Placeholder 4">
            <a:extLst>
              <a:ext uri="{FF2B5EF4-FFF2-40B4-BE49-F238E27FC236}">
                <a16:creationId xmlns:a16="http://schemas.microsoft.com/office/drawing/2014/main" id="{1B1E93C4-CBF2-4BDD-932A-7295DB482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B62823-4719-4ADD-8A02-5F1146FAAB6E}"/>
              </a:ext>
            </a:extLst>
          </p:cNvPr>
          <p:cNvSpPr>
            <a:spLocks noGrp="1"/>
          </p:cNvSpPr>
          <p:nvPr>
            <p:ph type="sldNum" sz="quarter" idx="12"/>
          </p:nvPr>
        </p:nvSpPr>
        <p:spPr/>
        <p:txBody>
          <a:bodyPr/>
          <a:lstStyle/>
          <a:p>
            <a:fld id="{BA08F2A4-0124-4561-B7C3-5569DA7CF1C5}" type="slidenum">
              <a:rPr lang="en-GB" smtClean="0"/>
              <a:t>‹#›</a:t>
            </a:fld>
            <a:endParaRPr lang="en-GB"/>
          </a:p>
        </p:txBody>
      </p:sp>
      <p:pic>
        <p:nvPicPr>
          <p:cNvPr id="16" name="Picture 15">
            <a:extLst>
              <a:ext uri="{FF2B5EF4-FFF2-40B4-BE49-F238E27FC236}">
                <a16:creationId xmlns:a16="http://schemas.microsoft.com/office/drawing/2014/main" id="{E89339C3-801A-4BBB-8223-B16DAD7FC8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4285" y="502920"/>
            <a:ext cx="2876549" cy="5753100"/>
          </a:xfrm>
          <a:prstGeom prst="rect">
            <a:avLst/>
          </a:prstGeom>
        </p:spPr>
      </p:pic>
      <p:pic>
        <p:nvPicPr>
          <p:cNvPr id="18" name="Picture 17">
            <a:extLst>
              <a:ext uri="{FF2B5EF4-FFF2-40B4-BE49-F238E27FC236}">
                <a16:creationId xmlns:a16="http://schemas.microsoft.com/office/drawing/2014/main" id="{7E250783-6C92-4685-A50D-29466C250B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178" y="5744574"/>
            <a:ext cx="2280858" cy="737274"/>
          </a:xfrm>
          <a:prstGeom prst="rect">
            <a:avLst/>
          </a:prstGeom>
        </p:spPr>
      </p:pic>
    </p:spTree>
    <p:extLst>
      <p:ext uri="{BB962C8B-B14F-4D97-AF65-F5344CB8AC3E}">
        <p14:creationId xmlns:p14="http://schemas.microsoft.com/office/powerpoint/2010/main" val="126967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8F27-B0AD-4AC6-A27C-DAEE15056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7C60C-A666-4A14-8BCD-1205DB6EDDF3}"/>
              </a:ext>
            </a:extLst>
          </p:cNvPr>
          <p:cNvSpPr>
            <a:spLocks noGrp="1"/>
          </p:cNvSpPr>
          <p:nvPr>
            <p:ph idx="1"/>
          </p:nvPr>
        </p:nvSpPr>
        <p:spPr/>
        <p:txBody>
          <a:bodyPr/>
          <a:lstStyle>
            <a:lvl1pPr>
              <a:spcAft>
                <a:spcPts val="200"/>
              </a:spcAft>
              <a:defRPr/>
            </a:lvl1pPr>
            <a:lvl2pPr marL="266700" indent="-266700">
              <a:spcAft>
                <a:spcPts val="200"/>
              </a:spcAft>
              <a:defRPr/>
            </a:lvl2pPr>
            <a:lvl3pPr marL="541338" indent="-274638">
              <a:spcAft>
                <a:spcPts val="200"/>
              </a:spcAft>
              <a:defRPr/>
            </a:lvl3pPr>
            <a:lvl4pPr marL="808038" indent="-266700">
              <a:spcAft>
                <a:spcPts val="200"/>
              </a:spcAft>
              <a:defRPr/>
            </a:lvl4pPr>
            <a:lvl5pPr marL="1074738" indent="-266700">
              <a:spcAft>
                <a:spcPts val="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D5519D6-03E4-4922-8303-8E2E17F91D89}"/>
              </a:ext>
            </a:extLst>
          </p:cNvPr>
          <p:cNvSpPr>
            <a:spLocks noGrp="1"/>
          </p:cNvSpPr>
          <p:nvPr>
            <p:ph type="dt" sz="half" idx="10"/>
          </p:nvPr>
        </p:nvSpPr>
        <p:spPr/>
        <p:txBody>
          <a:bodyPr/>
          <a:lstStyle/>
          <a:p>
            <a:fld id="{641C53EB-24CF-440F-A25E-48059B0FD26D}" type="datetimeFigureOut">
              <a:rPr lang="en-GB" smtClean="0"/>
              <a:t>26/05/2022</a:t>
            </a:fld>
            <a:endParaRPr lang="en-GB"/>
          </a:p>
        </p:txBody>
      </p:sp>
      <p:sp>
        <p:nvSpPr>
          <p:cNvPr id="5" name="Footer Placeholder 4">
            <a:extLst>
              <a:ext uri="{FF2B5EF4-FFF2-40B4-BE49-F238E27FC236}">
                <a16:creationId xmlns:a16="http://schemas.microsoft.com/office/drawing/2014/main" id="{89650EA5-3F10-4435-9F29-943A431735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F94710-ED43-4DD6-9BB4-AE78CE971144}"/>
              </a:ext>
            </a:extLst>
          </p:cNvPr>
          <p:cNvSpPr>
            <a:spLocks noGrp="1"/>
          </p:cNvSpPr>
          <p:nvPr>
            <p:ph type="sldNum" sz="quarter" idx="12"/>
          </p:nvPr>
        </p:nvSpPr>
        <p:spPr/>
        <p:txBody>
          <a:bodyPr/>
          <a:lstStyle/>
          <a:p>
            <a:fld id="{BA08F2A4-0124-4561-B7C3-5569DA7CF1C5}" type="slidenum">
              <a:rPr lang="en-GB" smtClean="0"/>
              <a:t>‹#›</a:t>
            </a:fld>
            <a:endParaRPr lang="en-GB"/>
          </a:p>
        </p:txBody>
      </p:sp>
      <p:pic>
        <p:nvPicPr>
          <p:cNvPr id="8" name="Picture 7">
            <a:extLst>
              <a:ext uri="{FF2B5EF4-FFF2-40B4-BE49-F238E27FC236}">
                <a16:creationId xmlns:a16="http://schemas.microsoft.com/office/drawing/2014/main" id="{1996306F-7739-4BEF-A85F-F45FEB7AEA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499" y="5743928"/>
            <a:ext cx="2338790" cy="756000"/>
          </a:xfrm>
          <a:prstGeom prst="rect">
            <a:avLst/>
          </a:prstGeom>
        </p:spPr>
      </p:pic>
    </p:spTree>
    <p:extLst>
      <p:ext uri="{BB962C8B-B14F-4D97-AF65-F5344CB8AC3E}">
        <p14:creationId xmlns:p14="http://schemas.microsoft.com/office/powerpoint/2010/main" val="315989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157793"/>
          </a:xfrm>
        </p:spPr>
        <p:txBody>
          <a:bodyPr anchor="b" anchorCtr="0">
            <a:normAutofit/>
          </a:bodyPr>
          <a:lstStyle>
            <a:lvl1pPr algn="l">
              <a:lnSpc>
                <a:spcPct val="100000"/>
              </a:lnSpc>
              <a:defRPr sz="34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D9B50F4-B24D-449B-9DFB-58EABFB3737C}"/>
              </a:ext>
            </a:extLst>
          </p:cNvPr>
          <p:cNvSpPr>
            <a:spLocks noGrp="1"/>
          </p:cNvSpPr>
          <p:nvPr>
            <p:ph type="subTitle" idx="1"/>
          </p:nvPr>
        </p:nvSpPr>
        <p:spPr>
          <a:xfrm>
            <a:off x="515938" y="4091362"/>
            <a:ext cx="7416482" cy="231474"/>
          </a:xfrm>
        </p:spPr>
        <p:txBody>
          <a:bodyPr vert="horz" wrap="square" lIns="0" tIns="45720" rIns="91440" bIns="45720" rtlCol="0" anchor="t" anchorCtr="0">
            <a:spAutoFit/>
          </a:bodyPr>
          <a:lstStyle>
            <a:lvl1pPr>
              <a:lnSpc>
                <a:spcPts val="900"/>
              </a:lnSpc>
              <a:defRPr lang="en-GB" sz="1800" dirty="0">
                <a:solidFill>
                  <a:schemeClr val="tx1"/>
                </a:solidFill>
                <a:latin typeface="+mj-lt"/>
                <a:ea typeface="+mj-ea"/>
                <a:cs typeface="+mj-cs"/>
              </a:defRPr>
            </a:lvl1pPr>
          </a:lstStyle>
          <a:p>
            <a:pPr lvl="0">
              <a:spcBef>
                <a:spcPct val="0"/>
              </a:spcBef>
            </a:pPr>
            <a:r>
              <a:rPr lang="en-US"/>
              <a:t>Click to edit Master subtitle style</a:t>
            </a:r>
            <a:endParaRPr lang="en-GB" dirty="0"/>
          </a:p>
        </p:txBody>
      </p:sp>
      <p:sp>
        <p:nvSpPr>
          <p:cNvPr id="4" name="Date Placeholder 3">
            <a:extLst>
              <a:ext uri="{FF2B5EF4-FFF2-40B4-BE49-F238E27FC236}">
                <a16:creationId xmlns:a16="http://schemas.microsoft.com/office/drawing/2014/main" id="{158D489E-7E34-49F0-B0AB-DC0E9ABB7283}"/>
              </a:ext>
            </a:extLst>
          </p:cNvPr>
          <p:cNvSpPr>
            <a:spLocks noGrp="1"/>
          </p:cNvSpPr>
          <p:nvPr>
            <p:ph type="dt" sz="half" idx="10"/>
          </p:nvPr>
        </p:nvSpPr>
        <p:spPr>
          <a:xfrm>
            <a:off x="523876" y="6515100"/>
            <a:ext cx="1227772" cy="228600"/>
          </a:xfrm>
        </p:spPr>
        <p:txBody>
          <a:bodyPr/>
          <a:lstStyle/>
          <a:p>
            <a:fld id="{641C53EB-24CF-440F-A25E-48059B0FD26D}" type="datetimeFigureOut">
              <a:rPr lang="en-GB" smtClean="0">
                <a:solidFill>
                  <a:srgbClr val="000000"/>
                </a:solidFill>
              </a:rPr>
              <a:pPr/>
              <a:t>26/05/2022</a:t>
            </a:fld>
            <a:endParaRPr lang="en-GB" dirty="0">
              <a:solidFill>
                <a:srgbClr val="000000"/>
              </a:solidFill>
            </a:endParaRPr>
          </a:p>
        </p:txBody>
      </p:sp>
      <p:sp>
        <p:nvSpPr>
          <p:cNvPr id="5" name="Footer Placeholder 4">
            <a:extLst>
              <a:ext uri="{FF2B5EF4-FFF2-40B4-BE49-F238E27FC236}">
                <a16:creationId xmlns:a16="http://schemas.microsoft.com/office/drawing/2014/main" id="{55EC1751-3552-492F-BBE0-0D1F6A4A9ABA}"/>
              </a:ext>
            </a:extLst>
          </p:cNvPr>
          <p:cNvSpPr>
            <a:spLocks noGrp="1"/>
          </p:cNvSpPr>
          <p:nvPr>
            <p:ph type="ftr" sz="quarter" idx="11"/>
          </p:nvPr>
        </p:nvSpPr>
        <p:spPr>
          <a:xfrm>
            <a:off x="1751648" y="6515100"/>
            <a:ext cx="2910840" cy="228600"/>
          </a:xfrm>
        </p:spPr>
        <p:txBody>
          <a:bodyPr/>
          <a:lstStyle/>
          <a:p>
            <a:endParaRPr lang="en-GB" dirty="0">
              <a:solidFill>
                <a:srgbClr val="000000"/>
              </a:solidFill>
            </a:endParaRPr>
          </a:p>
        </p:txBody>
      </p:sp>
      <p:sp>
        <p:nvSpPr>
          <p:cNvPr id="6" name="Slide Number Placeholder 5">
            <a:extLst>
              <a:ext uri="{FF2B5EF4-FFF2-40B4-BE49-F238E27FC236}">
                <a16:creationId xmlns:a16="http://schemas.microsoft.com/office/drawing/2014/main" id="{645B8446-285E-4BA6-9BB4-E52BF013D2AB}"/>
              </a:ext>
            </a:extLst>
          </p:cNvPr>
          <p:cNvSpPr>
            <a:spLocks noGrp="1"/>
          </p:cNvSpPr>
          <p:nvPr>
            <p:ph type="sldNum" sz="quarter" idx="12"/>
          </p:nvPr>
        </p:nvSpPr>
        <p:spPr>
          <a:xfrm>
            <a:off x="4761548" y="6515100"/>
            <a:ext cx="434340" cy="228600"/>
          </a:xfrm>
        </p:spPr>
        <p:txBody>
          <a:bodyPr/>
          <a:lstStyle/>
          <a:p>
            <a:fld id="{BA08F2A4-0124-4561-B7C3-5569DA7CF1C5}" type="slidenum">
              <a:rPr lang="en-GB" smtClean="0">
                <a:solidFill>
                  <a:srgbClr val="000000"/>
                </a:solidFill>
              </a:rPr>
              <a:pPr/>
              <a:t>‹#›</a:t>
            </a:fld>
            <a:endParaRPr lang="en-GB" dirty="0">
              <a:solidFill>
                <a:srgbClr val="000000"/>
              </a:solidFill>
            </a:endParaRPr>
          </a:p>
        </p:txBody>
      </p:sp>
      <p:pic>
        <p:nvPicPr>
          <p:cNvPr id="13" name="Picture 12">
            <a:extLst>
              <a:ext uri="{FF2B5EF4-FFF2-40B4-BE49-F238E27FC236}">
                <a16:creationId xmlns:a16="http://schemas.microsoft.com/office/drawing/2014/main" id="{4E27372B-E46C-4F9B-8F63-1BDB820B8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318" y="459712"/>
            <a:ext cx="3112770" cy="1006185"/>
          </a:xfrm>
          <a:prstGeom prst="rect">
            <a:avLst/>
          </a:prstGeom>
        </p:spPr>
      </p:pic>
      <p:pic>
        <p:nvPicPr>
          <p:cNvPr id="14" name="Picture 13">
            <a:extLst>
              <a:ext uri="{FF2B5EF4-FFF2-40B4-BE49-F238E27FC236}">
                <a16:creationId xmlns:a16="http://schemas.microsoft.com/office/drawing/2014/main" id="{3E40D25B-3F56-42D0-AA3D-978683A54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318" y="5829658"/>
            <a:ext cx="1671002" cy="562382"/>
          </a:xfrm>
          <a:prstGeom prst="rect">
            <a:avLst/>
          </a:prstGeom>
        </p:spPr>
      </p:pic>
      <p:pic>
        <p:nvPicPr>
          <p:cNvPr id="15" name="Picture 14">
            <a:extLst>
              <a:ext uri="{FF2B5EF4-FFF2-40B4-BE49-F238E27FC236}">
                <a16:creationId xmlns:a16="http://schemas.microsoft.com/office/drawing/2014/main" id="{F7DA2C13-6919-4837-9E8E-B9267B672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6811" y="5830440"/>
            <a:ext cx="2101297" cy="561600"/>
          </a:xfrm>
          <a:prstGeom prst="rect">
            <a:avLst/>
          </a:prstGeom>
        </p:spPr>
      </p:pic>
      <p:pic>
        <p:nvPicPr>
          <p:cNvPr id="16" name="Picture 15">
            <a:extLst>
              <a:ext uri="{FF2B5EF4-FFF2-40B4-BE49-F238E27FC236}">
                <a16:creationId xmlns:a16="http://schemas.microsoft.com/office/drawing/2014/main" id="{01DC4F73-9E51-4AA0-A6B7-59D4F317E7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6855" y="5828772"/>
            <a:ext cx="737646" cy="297317"/>
          </a:xfrm>
          <a:prstGeom prst="rect">
            <a:avLst/>
          </a:prstGeom>
        </p:spPr>
      </p:pic>
      <p:pic>
        <p:nvPicPr>
          <p:cNvPr id="17" name="Picture 16">
            <a:extLst>
              <a:ext uri="{FF2B5EF4-FFF2-40B4-BE49-F238E27FC236}">
                <a16:creationId xmlns:a16="http://schemas.microsoft.com/office/drawing/2014/main" id="{F7AF5C85-CECD-402D-83C2-F14DDCA195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5731" y="5834110"/>
            <a:ext cx="944189" cy="557930"/>
          </a:xfrm>
          <a:prstGeom prst="rect">
            <a:avLst/>
          </a:prstGeom>
        </p:spPr>
      </p:pic>
      <p:pic>
        <p:nvPicPr>
          <p:cNvPr id="18" name="Picture 17">
            <a:extLst>
              <a:ext uri="{FF2B5EF4-FFF2-40B4-BE49-F238E27FC236}">
                <a16:creationId xmlns:a16="http://schemas.microsoft.com/office/drawing/2014/main" id="{A2FBDFD8-518E-4885-B79E-C75BF0C115F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28297" y="0"/>
            <a:ext cx="3962400" cy="6858000"/>
          </a:xfrm>
          <a:prstGeom prst="rect">
            <a:avLst/>
          </a:prstGeom>
        </p:spPr>
      </p:pic>
    </p:spTree>
    <p:extLst>
      <p:ext uri="{BB962C8B-B14F-4D97-AF65-F5344CB8AC3E}">
        <p14:creationId xmlns:p14="http://schemas.microsoft.com/office/powerpoint/2010/main" val="260693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0BFC1-CB06-444F-B956-BF4F831C72C6}"/>
              </a:ext>
            </a:extLst>
          </p:cNvPr>
          <p:cNvSpPr>
            <a:spLocks noGrp="1"/>
          </p:cNvSpPr>
          <p:nvPr>
            <p:ph type="title"/>
          </p:nvPr>
        </p:nvSpPr>
        <p:spPr>
          <a:xfrm>
            <a:off x="514350" y="495301"/>
            <a:ext cx="9353550" cy="1028700"/>
          </a:xfrm>
          <a:prstGeom prst="rect">
            <a:avLst/>
          </a:prstGeom>
        </p:spPr>
        <p:txBody>
          <a:bodyPr vert="horz" lIns="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F4B006F-6615-439A-BCE7-ABD846E315AD}"/>
              </a:ext>
            </a:extLst>
          </p:cNvPr>
          <p:cNvSpPr>
            <a:spLocks noGrp="1"/>
          </p:cNvSpPr>
          <p:nvPr>
            <p:ph type="body" idx="1"/>
          </p:nvPr>
        </p:nvSpPr>
        <p:spPr>
          <a:xfrm>
            <a:off x="522288" y="1710531"/>
            <a:ext cx="9353550" cy="3346450"/>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582DF6C-BE55-4C0A-919C-08176937FEC1}"/>
              </a:ext>
            </a:extLst>
          </p:cNvPr>
          <p:cNvSpPr>
            <a:spLocks noGrp="1"/>
          </p:cNvSpPr>
          <p:nvPr>
            <p:ph type="dt" sz="half" idx="2"/>
          </p:nvPr>
        </p:nvSpPr>
        <p:spPr>
          <a:xfrm>
            <a:off x="523876" y="6180136"/>
            <a:ext cx="1227772" cy="365125"/>
          </a:xfrm>
          <a:prstGeom prst="rect">
            <a:avLst/>
          </a:prstGeom>
        </p:spPr>
        <p:txBody>
          <a:bodyPr vert="horz" lIns="91440" tIns="45720" rIns="91440" bIns="45720" rtlCol="0" anchor="ctr"/>
          <a:lstStyle>
            <a:lvl1pPr algn="l">
              <a:defRPr sz="800">
                <a:solidFill>
                  <a:schemeClr val="tx1"/>
                </a:solidFill>
              </a:defRPr>
            </a:lvl1pPr>
          </a:lstStyle>
          <a:p>
            <a:fld id="{641C53EB-24CF-440F-A25E-48059B0FD26D}" type="datetimeFigureOut">
              <a:rPr lang="en-GB" smtClean="0"/>
              <a:pPr/>
              <a:t>26/05/2022</a:t>
            </a:fld>
            <a:endParaRPr lang="en-GB"/>
          </a:p>
        </p:txBody>
      </p:sp>
      <p:sp>
        <p:nvSpPr>
          <p:cNvPr id="5" name="Footer Placeholder 4">
            <a:extLst>
              <a:ext uri="{FF2B5EF4-FFF2-40B4-BE49-F238E27FC236}">
                <a16:creationId xmlns:a16="http://schemas.microsoft.com/office/drawing/2014/main" id="{A92BAF55-9233-482A-AD6F-4A5FCB6319F0}"/>
              </a:ext>
            </a:extLst>
          </p:cNvPr>
          <p:cNvSpPr>
            <a:spLocks noGrp="1"/>
          </p:cNvSpPr>
          <p:nvPr>
            <p:ph type="ftr" sz="quarter" idx="3"/>
          </p:nvPr>
        </p:nvSpPr>
        <p:spPr>
          <a:xfrm>
            <a:off x="1751648" y="6180136"/>
            <a:ext cx="2910840" cy="365125"/>
          </a:xfrm>
          <a:prstGeom prst="rect">
            <a:avLst/>
          </a:prstGeom>
        </p:spPr>
        <p:txBody>
          <a:bodyPr vert="horz" lIns="91440" tIns="45720" rIns="91440" bIns="45720" rtlCol="0" anchor="ctr"/>
          <a:lstStyle>
            <a:lvl1pPr algn="ctr">
              <a:defRPr sz="8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3AB61542-31CA-488B-829E-5ECB8DAECC24}"/>
              </a:ext>
            </a:extLst>
          </p:cNvPr>
          <p:cNvSpPr>
            <a:spLocks noGrp="1"/>
          </p:cNvSpPr>
          <p:nvPr>
            <p:ph type="sldNum" sz="quarter" idx="4"/>
          </p:nvPr>
        </p:nvSpPr>
        <p:spPr>
          <a:xfrm>
            <a:off x="4761548" y="6180136"/>
            <a:ext cx="434340" cy="365125"/>
          </a:xfrm>
          <a:prstGeom prst="rect">
            <a:avLst/>
          </a:prstGeom>
        </p:spPr>
        <p:txBody>
          <a:bodyPr vert="horz" lIns="91440" tIns="45720" rIns="91440" bIns="45720" rtlCol="0" anchor="ctr"/>
          <a:lstStyle>
            <a:lvl1pPr algn="r">
              <a:defRPr sz="800" b="1">
                <a:solidFill>
                  <a:schemeClr val="tx1"/>
                </a:solidFill>
              </a:defRPr>
            </a:lvl1pPr>
          </a:lstStyle>
          <a:p>
            <a:fld id="{BA08F2A4-0124-4561-B7C3-5569DA7CF1C5}" type="slidenum">
              <a:rPr lang="en-GB" smtClean="0"/>
              <a:pPr/>
              <a:t>‹#›</a:t>
            </a:fld>
            <a:endParaRPr lang="en-GB"/>
          </a:p>
        </p:txBody>
      </p:sp>
      <p:pic>
        <p:nvPicPr>
          <p:cNvPr id="16" name="Picture 15">
            <a:extLst>
              <a:ext uri="{FF2B5EF4-FFF2-40B4-BE49-F238E27FC236}">
                <a16:creationId xmlns:a16="http://schemas.microsoft.com/office/drawing/2014/main" id="{39ECA780-50F1-46C4-876D-7F4BA09ACE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00468" y="0"/>
            <a:ext cx="2582740" cy="2686050"/>
          </a:xfrm>
          <a:prstGeom prst="rect">
            <a:avLst/>
          </a:prstGeom>
        </p:spPr>
      </p:pic>
      <p:pic>
        <p:nvPicPr>
          <p:cNvPr id="17" name="Picture 16">
            <a:extLst>
              <a:ext uri="{FF2B5EF4-FFF2-40B4-BE49-F238E27FC236}">
                <a16:creationId xmlns:a16="http://schemas.microsoft.com/office/drawing/2014/main" id="{FBA2D9A8-A35F-4022-9F2D-48BB181A9EA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34499" y="5743928"/>
            <a:ext cx="2338790" cy="756000"/>
          </a:xfrm>
          <a:prstGeom prst="rect">
            <a:avLst/>
          </a:prstGeom>
        </p:spPr>
      </p:pic>
    </p:spTree>
    <p:extLst>
      <p:ext uri="{BB962C8B-B14F-4D97-AF65-F5344CB8AC3E}">
        <p14:creationId xmlns:p14="http://schemas.microsoft.com/office/powerpoint/2010/main" val="15295411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200" b="1"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FontTx/>
        <a:buBlip>
          <a:blip r:embed="rId12"/>
        </a:buBlip>
        <a:defRPr sz="22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FontTx/>
        <a:buBlip>
          <a:blip r:embed="rId12"/>
        </a:buBlip>
        <a:defRPr sz="22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FontTx/>
        <a:buBlip>
          <a:blip r:embed="rId12"/>
        </a:buBlip>
        <a:defRPr sz="22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FontTx/>
        <a:buBlip>
          <a:blip r:embed="rId12"/>
        </a:buBlip>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73">
          <p15:clr>
            <a:srgbClr val="F26B43"/>
          </p15:clr>
        </p15:guide>
        <p15:guide id="2" pos="6494">
          <p15:clr>
            <a:srgbClr val="F26B43"/>
          </p15:clr>
        </p15:guide>
        <p15:guide id="3" pos="6221">
          <p15:clr>
            <a:srgbClr val="F26B43"/>
          </p15:clr>
        </p15:guide>
        <p15:guide id="4" pos="325">
          <p15:clr>
            <a:srgbClr val="F26B43"/>
          </p15:clr>
        </p15:guide>
        <p15:guide id="5" orient="horz" pos="2137">
          <p15:clr>
            <a:srgbClr val="F26B43"/>
          </p15:clr>
        </p15:guide>
        <p15:guide id="6" orient="horz" pos="4042">
          <p15:clr>
            <a:srgbClr val="F26B43"/>
          </p15:clr>
        </p15:guide>
        <p15:guide id="7" orient="horz" pos="1071">
          <p15:clr>
            <a:srgbClr val="F26B43"/>
          </p15:clr>
        </p15:guide>
        <p15:guide id="8" orient="horz" pos="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0BFC1-CB06-444F-B956-BF4F831C72C6}"/>
              </a:ext>
            </a:extLst>
          </p:cNvPr>
          <p:cNvSpPr>
            <a:spLocks noGrp="1"/>
          </p:cNvSpPr>
          <p:nvPr>
            <p:ph type="title"/>
          </p:nvPr>
        </p:nvSpPr>
        <p:spPr>
          <a:xfrm>
            <a:off x="514350" y="495301"/>
            <a:ext cx="9353550" cy="1028700"/>
          </a:xfrm>
          <a:prstGeom prst="rect">
            <a:avLst/>
          </a:prstGeom>
        </p:spPr>
        <p:txBody>
          <a:bodyPr vert="horz" lIns="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F4B006F-6615-439A-BCE7-ABD846E315AD}"/>
              </a:ext>
            </a:extLst>
          </p:cNvPr>
          <p:cNvSpPr>
            <a:spLocks noGrp="1"/>
          </p:cNvSpPr>
          <p:nvPr>
            <p:ph type="body" idx="1"/>
          </p:nvPr>
        </p:nvSpPr>
        <p:spPr>
          <a:xfrm>
            <a:off x="522288" y="1710531"/>
            <a:ext cx="9353550" cy="3346450"/>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582DF6C-BE55-4C0A-919C-08176937FEC1}"/>
              </a:ext>
            </a:extLst>
          </p:cNvPr>
          <p:cNvSpPr>
            <a:spLocks noGrp="1"/>
          </p:cNvSpPr>
          <p:nvPr>
            <p:ph type="dt" sz="half" idx="2"/>
          </p:nvPr>
        </p:nvSpPr>
        <p:spPr>
          <a:xfrm>
            <a:off x="523876" y="6180136"/>
            <a:ext cx="1227772" cy="365125"/>
          </a:xfrm>
          <a:prstGeom prst="rect">
            <a:avLst/>
          </a:prstGeom>
        </p:spPr>
        <p:txBody>
          <a:bodyPr vert="horz" lIns="91440" tIns="45720" rIns="91440" bIns="45720" rtlCol="0" anchor="ctr"/>
          <a:lstStyle>
            <a:lvl1pPr algn="l">
              <a:defRPr sz="800">
                <a:solidFill>
                  <a:schemeClr val="tx1"/>
                </a:solidFill>
              </a:defRPr>
            </a:lvl1pPr>
          </a:lstStyle>
          <a:p>
            <a:fld id="{641C53EB-24CF-440F-A25E-48059B0FD26D}" type="datetimeFigureOut">
              <a:rPr lang="en-GB" smtClean="0">
                <a:solidFill>
                  <a:srgbClr val="000000"/>
                </a:solidFill>
              </a:rPr>
              <a:pPr/>
              <a:t>26/05/2022</a:t>
            </a:fld>
            <a:endParaRPr lang="en-GB" dirty="0">
              <a:solidFill>
                <a:srgbClr val="000000"/>
              </a:solidFill>
            </a:endParaRPr>
          </a:p>
        </p:txBody>
      </p:sp>
      <p:sp>
        <p:nvSpPr>
          <p:cNvPr id="5" name="Footer Placeholder 4">
            <a:extLst>
              <a:ext uri="{FF2B5EF4-FFF2-40B4-BE49-F238E27FC236}">
                <a16:creationId xmlns:a16="http://schemas.microsoft.com/office/drawing/2014/main" id="{A92BAF55-9233-482A-AD6F-4A5FCB6319F0}"/>
              </a:ext>
            </a:extLst>
          </p:cNvPr>
          <p:cNvSpPr>
            <a:spLocks noGrp="1"/>
          </p:cNvSpPr>
          <p:nvPr>
            <p:ph type="ftr" sz="quarter" idx="3"/>
          </p:nvPr>
        </p:nvSpPr>
        <p:spPr>
          <a:xfrm>
            <a:off x="1751648" y="6180136"/>
            <a:ext cx="2910840" cy="365125"/>
          </a:xfrm>
          <a:prstGeom prst="rect">
            <a:avLst/>
          </a:prstGeom>
        </p:spPr>
        <p:txBody>
          <a:bodyPr vert="horz" lIns="91440" tIns="45720" rIns="91440" bIns="45720" rtlCol="0" anchor="ctr"/>
          <a:lstStyle>
            <a:lvl1pPr algn="ctr">
              <a:defRPr sz="800">
                <a:solidFill>
                  <a:schemeClr val="tx1"/>
                </a:solidFill>
              </a:defRPr>
            </a:lvl1pPr>
          </a:lstStyle>
          <a:p>
            <a:endParaRPr lang="en-GB" dirty="0">
              <a:solidFill>
                <a:srgbClr val="000000"/>
              </a:solidFill>
            </a:endParaRPr>
          </a:p>
        </p:txBody>
      </p:sp>
      <p:sp>
        <p:nvSpPr>
          <p:cNvPr id="6" name="Slide Number Placeholder 5">
            <a:extLst>
              <a:ext uri="{FF2B5EF4-FFF2-40B4-BE49-F238E27FC236}">
                <a16:creationId xmlns:a16="http://schemas.microsoft.com/office/drawing/2014/main" id="{3AB61542-31CA-488B-829E-5ECB8DAECC24}"/>
              </a:ext>
            </a:extLst>
          </p:cNvPr>
          <p:cNvSpPr>
            <a:spLocks noGrp="1"/>
          </p:cNvSpPr>
          <p:nvPr>
            <p:ph type="sldNum" sz="quarter" idx="4"/>
          </p:nvPr>
        </p:nvSpPr>
        <p:spPr>
          <a:xfrm>
            <a:off x="4761548" y="6180136"/>
            <a:ext cx="434340" cy="365125"/>
          </a:xfrm>
          <a:prstGeom prst="rect">
            <a:avLst/>
          </a:prstGeom>
        </p:spPr>
        <p:txBody>
          <a:bodyPr vert="horz" lIns="91440" tIns="45720" rIns="91440" bIns="45720" rtlCol="0" anchor="ctr"/>
          <a:lstStyle>
            <a:lvl1pPr algn="r">
              <a:defRPr sz="800" b="1">
                <a:solidFill>
                  <a:schemeClr val="tx1"/>
                </a:solidFill>
              </a:defRPr>
            </a:lvl1pPr>
          </a:lstStyle>
          <a:p>
            <a:fld id="{BA08F2A4-0124-4561-B7C3-5569DA7CF1C5}" type="slidenum">
              <a:rPr lang="en-GB" smtClean="0">
                <a:solidFill>
                  <a:srgbClr val="000000"/>
                </a:solidFill>
              </a:rPr>
              <a:pPr/>
              <a:t>‹#›</a:t>
            </a:fld>
            <a:endParaRPr lang="en-GB" dirty="0">
              <a:solidFill>
                <a:srgbClr val="000000"/>
              </a:solidFill>
            </a:endParaRPr>
          </a:p>
        </p:txBody>
      </p:sp>
      <p:pic>
        <p:nvPicPr>
          <p:cNvPr id="16" name="Picture 15">
            <a:extLst>
              <a:ext uri="{FF2B5EF4-FFF2-40B4-BE49-F238E27FC236}">
                <a16:creationId xmlns:a16="http://schemas.microsoft.com/office/drawing/2014/main" id="{39ECA780-50F1-46C4-876D-7F4BA09ACE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00468" y="0"/>
            <a:ext cx="2582740" cy="2686050"/>
          </a:xfrm>
          <a:prstGeom prst="rect">
            <a:avLst/>
          </a:prstGeom>
        </p:spPr>
      </p:pic>
      <p:pic>
        <p:nvPicPr>
          <p:cNvPr id="17" name="Picture 16">
            <a:extLst>
              <a:ext uri="{FF2B5EF4-FFF2-40B4-BE49-F238E27FC236}">
                <a16:creationId xmlns:a16="http://schemas.microsoft.com/office/drawing/2014/main" id="{FBA2D9A8-A35F-4022-9F2D-48BB181A9E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34499" y="5743928"/>
            <a:ext cx="2338790" cy="756000"/>
          </a:xfrm>
          <a:prstGeom prst="rect">
            <a:avLst/>
          </a:prstGeom>
        </p:spPr>
      </p:pic>
    </p:spTree>
    <p:extLst>
      <p:ext uri="{BB962C8B-B14F-4D97-AF65-F5344CB8AC3E}">
        <p14:creationId xmlns:p14="http://schemas.microsoft.com/office/powerpoint/2010/main" val="1112039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200" b="1"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FontTx/>
        <a:buBlip>
          <a:blip r:embed="rId13"/>
        </a:buBlip>
        <a:defRPr sz="22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FontTx/>
        <a:buBlip>
          <a:blip r:embed="rId13"/>
        </a:buBlip>
        <a:defRPr sz="22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FontTx/>
        <a:buBlip>
          <a:blip r:embed="rId13"/>
        </a:buBlip>
        <a:defRPr sz="22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FontTx/>
        <a:buBlip>
          <a:blip r:embed="rId13"/>
        </a:buBlip>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73" userDrawn="1">
          <p15:clr>
            <a:srgbClr val="F26B43"/>
          </p15:clr>
        </p15:guide>
        <p15:guide id="2" pos="6494" userDrawn="1">
          <p15:clr>
            <a:srgbClr val="F26B43"/>
          </p15:clr>
        </p15:guide>
        <p15:guide id="3" pos="6221" userDrawn="1">
          <p15:clr>
            <a:srgbClr val="F26B43"/>
          </p15:clr>
        </p15:guide>
        <p15:guide id="4" pos="325" userDrawn="1">
          <p15:clr>
            <a:srgbClr val="F26B43"/>
          </p15:clr>
        </p15:guide>
        <p15:guide id="5" orient="horz" pos="2137" userDrawn="1">
          <p15:clr>
            <a:srgbClr val="F26B43"/>
          </p15:clr>
        </p15:guide>
        <p15:guide id="6" orient="horz" pos="4042" userDrawn="1">
          <p15:clr>
            <a:srgbClr val="F26B43"/>
          </p15:clr>
        </p15:guide>
        <p15:guide id="7" orient="horz" pos="1071" userDrawn="1">
          <p15:clr>
            <a:srgbClr val="F26B43"/>
          </p15:clr>
        </p15:guide>
        <p15:guide id="8"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38BB-0E80-4089-B3D4-E21409E42B13}"/>
              </a:ext>
            </a:extLst>
          </p:cNvPr>
          <p:cNvSpPr>
            <a:spLocks noGrp="1"/>
          </p:cNvSpPr>
          <p:nvPr>
            <p:ph type="ctrTitle"/>
          </p:nvPr>
        </p:nvSpPr>
        <p:spPr/>
        <p:txBody>
          <a:bodyPr>
            <a:normAutofit fontScale="90000"/>
          </a:bodyPr>
          <a:lstStyle/>
          <a:p>
            <a:br>
              <a:rPr lang="en-GB"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Oriel Board update</a:t>
            </a:r>
            <a:br>
              <a:rPr lang="en-GB" dirty="0">
                <a:latin typeface="Calibri" panose="020F0502020204030204" pitchFamily="34" charset="0"/>
                <a:cs typeface="Calibri" panose="020F0502020204030204" pitchFamily="34" charset="0"/>
              </a:rPr>
            </a:br>
            <a:r>
              <a:rPr lang="en-GB" sz="2400" b="0" dirty="0">
                <a:latin typeface="Calibri" panose="020F0502020204030204" pitchFamily="34" charset="0"/>
                <a:cs typeface="Calibri" panose="020F0502020204030204" pitchFamily="34" charset="0"/>
              </a:rPr>
              <a:t>26 May 2022</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606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E3643D8-2266-4AF7-B417-7BA9E8DDAD4C}"/>
              </a:ext>
            </a:extLst>
          </p:cNvPr>
          <p:cNvSpPr>
            <a:spLocks noGrp="1"/>
          </p:cNvSpPr>
          <p:nvPr>
            <p:ph type="title"/>
          </p:nvPr>
        </p:nvSpPr>
        <p:spPr>
          <a:xfrm>
            <a:off x="519113" y="41564"/>
            <a:ext cx="9353550" cy="1028700"/>
          </a:xfrm>
        </p:spPr>
        <p:txBody>
          <a:bodyPr>
            <a:normAutofit/>
          </a:bodyPr>
          <a:lstStyle/>
          <a:p>
            <a:r>
              <a:rPr lang="en-GB" sz="3200" dirty="0">
                <a:solidFill>
                  <a:schemeClr val="accent1"/>
                </a:solidFill>
              </a:rPr>
              <a:t>Overview</a:t>
            </a:r>
          </a:p>
        </p:txBody>
      </p:sp>
      <p:sp>
        <p:nvSpPr>
          <p:cNvPr id="4" name="Rectangle 3"/>
          <p:cNvSpPr/>
          <p:nvPr/>
        </p:nvSpPr>
        <p:spPr>
          <a:xfrm>
            <a:off x="398798" y="1070264"/>
            <a:ext cx="9888683" cy="2554545"/>
          </a:xfrm>
          <a:prstGeom prst="rect">
            <a:avLst/>
          </a:prstGeom>
        </p:spPr>
        <p:txBody>
          <a:bodyPr wrap="square">
            <a:spAutoFit/>
          </a:bodyPr>
          <a:lstStyle/>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Oriel programme</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Submission of the Full Business Case (FBC)</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National Hospital Programme visit</a:t>
            </a: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Key risks</a:t>
            </a:r>
          </a:p>
        </p:txBody>
      </p:sp>
    </p:spTree>
    <p:extLst>
      <p:ext uri="{BB962C8B-B14F-4D97-AF65-F5344CB8AC3E}">
        <p14:creationId xmlns:p14="http://schemas.microsoft.com/office/powerpoint/2010/main" val="13425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1BE2-FF9C-487B-A1F1-8CD164E3BEA5}"/>
              </a:ext>
            </a:extLst>
          </p:cNvPr>
          <p:cNvSpPr>
            <a:spLocks noGrp="1"/>
          </p:cNvSpPr>
          <p:nvPr>
            <p:ph type="title"/>
          </p:nvPr>
        </p:nvSpPr>
        <p:spPr/>
        <p:txBody>
          <a:bodyPr>
            <a:normAutofit/>
          </a:bodyPr>
          <a:lstStyle/>
          <a:p>
            <a:r>
              <a:rPr lang="en-GB" sz="3200" dirty="0">
                <a:solidFill>
                  <a:srgbClr val="00968F"/>
                </a:solidFill>
              </a:rPr>
              <a:t>Oriel timeline</a:t>
            </a:r>
          </a:p>
        </p:txBody>
      </p:sp>
      <p:sp>
        <p:nvSpPr>
          <p:cNvPr id="5" name="Rectangle 4"/>
          <p:cNvSpPr/>
          <p:nvPr/>
        </p:nvSpPr>
        <p:spPr>
          <a:xfrm>
            <a:off x="601404" y="3227337"/>
            <a:ext cx="288032" cy="1367210"/>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1314512"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740727" y="3227179"/>
            <a:ext cx="304279" cy="2096083"/>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GB" dirty="0">
                <a:latin typeface="Arial" panose="020B0604020202020204" pitchFamily="34" charset="0"/>
                <a:cs typeface="Arial" panose="020B0604020202020204" pitchFamily="34" charset="0"/>
              </a:rPr>
              <a:t>2017</a:t>
            </a:r>
          </a:p>
        </p:txBody>
      </p:sp>
      <p:sp>
        <p:nvSpPr>
          <p:cNvPr id="8" name="Rectangle 7"/>
          <p:cNvSpPr/>
          <p:nvPr/>
        </p:nvSpPr>
        <p:spPr>
          <a:xfrm>
            <a:off x="2384174"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097282"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882059"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238613"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777413" y="2214702"/>
            <a:ext cx="342194" cy="2379844"/>
          </a:xfrm>
          <a:prstGeom prst="rect">
            <a:avLst/>
          </a:prstGeom>
          <a:solidFill>
            <a:srgbClr val="A699C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GB" dirty="0">
                <a:latin typeface="Arial" panose="020B0604020202020204" pitchFamily="34" charset="0"/>
                <a:cs typeface="Arial" panose="020B0604020202020204" pitchFamily="34" charset="0"/>
              </a:rPr>
              <a:t>20222</a:t>
            </a:r>
          </a:p>
        </p:txBody>
      </p:sp>
      <p:sp>
        <p:nvSpPr>
          <p:cNvPr id="13" name="Rectangle 12"/>
          <p:cNvSpPr/>
          <p:nvPr/>
        </p:nvSpPr>
        <p:spPr>
          <a:xfrm>
            <a:off x="244850" y="1766261"/>
            <a:ext cx="288032" cy="2828286"/>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GB" dirty="0">
                <a:latin typeface="Arial" panose="020B0604020202020204" pitchFamily="34" charset="0"/>
                <a:cs typeface="Arial" panose="020B0604020202020204" pitchFamily="34" charset="0"/>
              </a:rPr>
              <a:t>2011/12</a:t>
            </a:r>
          </a:p>
        </p:txBody>
      </p:sp>
      <p:sp>
        <p:nvSpPr>
          <p:cNvPr id="14" name="TextBox 13"/>
          <p:cNvSpPr txBox="1"/>
          <p:nvPr/>
        </p:nvSpPr>
        <p:spPr>
          <a:xfrm>
            <a:off x="613044" y="1820658"/>
            <a:ext cx="1340673" cy="1331134"/>
          </a:xfrm>
          <a:prstGeom prst="rect">
            <a:avLst/>
          </a:prstGeom>
          <a:solidFill>
            <a:srgbClr val="00968F">
              <a:alpha val="41176"/>
            </a:srgbClr>
          </a:solidFill>
          <a:ln>
            <a:solidFill>
              <a:srgbClr val="00968F"/>
            </a:solidFill>
          </a:ln>
          <a:effectLst>
            <a:softEdge rad="12700"/>
          </a:effectLst>
        </p:spPr>
        <p:txBody>
          <a:bodyPr wrap="square" rtlCol="0">
            <a:spAutoFit/>
          </a:bodyPr>
          <a:lstStyle/>
          <a:p>
            <a:pPr>
              <a:spcAft>
                <a:spcPts val="300"/>
              </a:spcAft>
            </a:pPr>
            <a:r>
              <a:rPr lang="en-GB" sz="1300" dirty="0">
                <a:latin typeface="Arial" panose="020B0604020202020204" pitchFamily="34" charset="0"/>
                <a:cs typeface="Arial" panose="020B0604020202020204" pitchFamily="34" charset="0"/>
              </a:rPr>
              <a:t>MEH, UCL and MEC joint partnership established</a:t>
            </a:r>
          </a:p>
          <a:p>
            <a:pPr>
              <a:spcAft>
                <a:spcPts val="300"/>
              </a:spcAft>
            </a:pPr>
            <a:r>
              <a:rPr lang="en-GB" sz="1300" dirty="0">
                <a:latin typeface="Arial" panose="020B0604020202020204" pitchFamily="34" charset="0"/>
                <a:cs typeface="Arial" panose="020B0604020202020204" pitchFamily="34" charset="0"/>
              </a:rPr>
              <a:t>Options analysis</a:t>
            </a:r>
          </a:p>
        </p:txBody>
      </p:sp>
      <p:sp>
        <p:nvSpPr>
          <p:cNvPr id="15" name="Rectangle 14"/>
          <p:cNvSpPr/>
          <p:nvPr/>
        </p:nvSpPr>
        <p:spPr>
          <a:xfrm>
            <a:off x="957957" y="3227179"/>
            <a:ext cx="309801" cy="2311925"/>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GB" dirty="0">
                <a:latin typeface="Arial" panose="020B0604020202020204" pitchFamily="34" charset="0"/>
                <a:cs typeface="Arial" panose="020B0604020202020204" pitchFamily="34" charset="0"/>
              </a:rPr>
              <a:t>2013/14</a:t>
            </a:r>
          </a:p>
        </p:txBody>
      </p:sp>
      <p:sp>
        <p:nvSpPr>
          <p:cNvPr id="16" name="TextBox 15"/>
          <p:cNvSpPr txBox="1"/>
          <p:nvPr/>
        </p:nvSpPr>
        <p:spPr>
          <a:xfrm>
            <a:off x="2386182" y="2459295"/>
            <a:ext cx="1010608" cy="692497"/>
          </a:xfrm>
          <a:prstGeom prst="rect">
            <a:avLst/>
          </a:prstGeom>
          <a:solidFill>
            <a:srgbClr val="00968F">
              <a:alpha val="30980"/>
            </a:srgbClr>
          </a:solidFill>
          <a:ln>
            <a:noFill/>
          </a:ln>
          <a:effectLst>
            <a:softEdge rad="12700"/>
          </a:effectLst>
        </p:spPr>
        <p:txBody>
          <a:bodyPr wrap="square" rtlCol="0">
            <a:spAutoFit/>
          </a:bodyPr>
          <a:lstStyle/>
          <a:p>
            <a:pPr>
              <a:spcAft>
                <a:spcPts val="300"/>
              </a:spcAft>
            </a:pPr>
            <a:r>
              <a:rPr lang="en-GB" sz="1300" dirty="0">
                <a:latin typeface="Arial" panose="020B0604020202020204" pitchFamily="34" charset="0"/>
                <a:cs typeface="Arial" panose="020B0604020202020204" pitchFamily="34" charset="0"/>
              </a:rPr>
              <a:t>Site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search and negotiation</a:t>
            </a:r>
          </a:p>
        </p:txBody>
      </p:sp>
      <p:sp>
        <p:nvSpPr>
          <p:cNvPr id="17" name="TextBox 16"/>
          <p:cNvSpPr txBox="1"/>
          <p:nvPr/>
        </p:nvSpPr>
        <p:spPr>
          <a:xfrm>
            <a:off x="3106549" y="4675456"/>
            <a:ext cx="1348428" cy="692497"/>
          </a:xfrm>
          <a:prstGeom prst="rect">
            <a:avLst/>
          </a:prstGeom>
          <a:solidFill>
            <a:srgbClr val="00968F">
              <a:alpha val="30980"/>
            </a:srgbClr>
          </a:solidFill>
          <a:ln>
            <a:noFill/>
          </a:ln>
          <a:effectLst>
            <a:softEdge rad="12700"/>
          </a:effectLst>
        </p:spPr>
        <p:txBody>
          <a:bodyPr wrap="square" rtlCol="0">
            <a:spAutoFit/>
          </a:bodyPr>
          <a:lstStyle>
            <a:defPPr>
              <a:defRPr lang="en-US"/>
            </a:defPPr>
            <a:lvl1pPr>
              <a:spcAft>
                <a:spcPts val="300"/>
              </a:spcAft>
              <a:defRPr sz="1300">
                <a:latin typeface="Arial" panose="020B0604020202020204" pitchFamily="34" charset="0"/>
                <a:cs typeface="Arial" panose="020B0604020202020204" pitchFamily="34" charset="0"/>
              </a:defRPr>
            </a:lvl1pPr>
          </a:lstStyle>
          <a:p>
            <a:r>
              <a:rPr lang="en-GB" dirty="0"/>
              <a:t>Refreshed strategic outline case approved</a:t>
            </a:r>
          </a:p>
        </p:txBody>
      </p:sp>
      <p:sp>
        <p:nvSpPr>
          <p:cNvPr id="18" name="TextBox 17"/>
          <p:cNvSpPr txBox="1"/>
          <p:nvPr/>
        </p:nvSpPr>
        <p:spPr>
          <a:xfrm>
            <a:off x="3812396" y="1782186"/>
            <a:ext cx="1768017" cy="1369606"/>
          </a:xfrm>
          <a:prstGeom prst="rect">
            <a:avLst/>
          </a:prstGeom>
          <a:solidFill>
            <a:srgbClr val="00968F">
              <a:alpha val="30980"/>
            </a:srgbClr>
          </a:solidFill>
          <a:ln>
            <a:noFill/>
          </a:ln>
          <a:effectLst>
            <a:softEdge rad="12700"/>
          </a:effectLst>
        </p:spPr>
        <p:txBody>
          <a:bodyPr wrap="square" rtlCol="0">
            <a:spAutoFit/>
          </a:bodyPr>
          <a:lstStyle>
            <a:defPPr>
              <a:defRPr lang="en-US"/>
            </a:defPPr>
            <a:lvl1pPr>
              <a:spcAft>
                <a:spcPts val="300"/>
              </a:spcAft>
              <a:defRPr sz="1300">
                <a:latin typeface="Arial" panose="020B0604020202020204" pitchFamily="34" charset="0"/>
                <a:cs typeface="Arial" panose="020B0604020202020204" pitchFamily="34" charset="0"/>
              </a:defRPr>
            </a:lvl1pPr>
          </a:lstStyle>
          <a:p>
            <a:r>
              <a:rPr lang="en-GB" dirty="0"/>
              <a:t>RIBA design competition launched</a:t>
            </a:r>
          </a:p>
          <a:p>
            <a:r>
              <a:rPr lang="en-GB" dirty="0"/>
              <a:t>Options agreement signed</a:t>
            </a:r>
          </a:p>
          <a:p>
            <a:r>
              <a:rPr lang="en-GB" dirty="0"/>
              <a:t>Developing outline business cases</a:t>
            </a:r>
          </a:p>
        </p:txBody>
      </p:sp>
      <p:sp>
        <p:nvSpPr>
          <p:cNvPr id="19" name="Rectangle 18"/>
          <p:cNvSpPr/>
          <p:nvPr/>
        </p:nvSpPr>
        <p:spPr>
          <a:xfrm>
            <a:off x="4523498" y="3226634"/>
            <a:ext cx="290039" cy="2812237"/>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GB" dirty="0">
                <a:latin typeface="Arial" panose="020B0604020202020204" pitchFamily="34" charset="0"/>
                <a:cs typeface="Arial" panose="020B0604020202020204" pitchFamily="34" charset="0"/>
              </a:rPr>
              <a:t>2019</a:t>
            </a:r>
          </a:p>
        </p:txBody>
      </p:sp>
      <p:sp>
        <p:nvSpPr>
          <p:cNvPr id="20" name="TextBox 19"/>
          <p:cNvSpPr txBox="1"/>
          <p:nvPr/>
        </p:nvSpPr>
        <p:spPr>
          <a:xfrm>
            <a:off x="4891868" y="4675456"/>
            <a:ext cx="1732113" cy="1369606"/>
          </a:xfrm>
          <a:prstGeom prst="rect">
            <a:avLst/>
          </a:prstGeom>
          <a:solidFill>
            <a:srgbClr val="00968F">
              <a:alpha val="21176"/>
            </a:srgbClr>
          </a:solidFill>
          <a:ln>
            <a:noFill/>
          </a:ln>
          <a:effectLst>
            <a:softEdge rad="12700"/>
          </a:effectLst>
        </p:spPr>
        <p:txBody>
          <a:bodyPr wrap="square" rtlCol="0">
            <a:spAutoFit/>
          </a:bodyPr>
          <a:lstStyle>
            <a:defPPr>
              <a:defRPr lang="en-US"/>
            </a:defPPr>
            <a:lvl1pPr>
              <a:defRPr sz="1300">
                <a:latin typeface="Arial" panose="020B0604020202020204" pitchFamily="34" charset="0"/>
                <a:cs typeface="Arial" panose="020B0604020202020204" pitchFamily="34" charset="0"/>
              </a:defRPr>
            </a:lvl1pPr>
          </a:lstStyle>
          <a:p>
            <a:pPr>
              <a:spcAft>
                <a:spcPts val="300"/>
              </a:spcAft>
            </a:pPr>
            <a:r>
              <a:rPr lang="en-GB" dirty="0"/>
              <a:t>Design team appointed</a:t>
            </a:r>
          </a:p>
          <a:p>
            <a:pPr>
              <a:spcAft>
                <a:spcPts val="300"/>
              </a:spcAft>
            </a:pPr>
            <a:r>
              <a:rPr lang="en-GB" dirty="0"/>
              <a:t>NHS public consultation</a:t>
            </a:r>
          </a:p>
          <a:p>
            <a:pPr>
              <a:spcAft>
                <a:spcPts val="300"/>
              </a:spcAft>
            </a:pPr>
            <a:r>
              <a:rPr lang="en-GB" dirty="0"/>
              <a:t>Developing outline business cases</a:t>
            </a:r>
          </a:p>
        </p:txBody>
      </p:sp>
      <p:sp>
        <p:nvSpPr>
          <p:cNvPr id="21" name="Rectangle 20"/>
          <p:cNvSpPr/>
          <p:nvPr/>
        </p:nvSpPr>
        <p:spPr>
          <a:xfrm>
            <a:off x="5595167" y="1382078"/>
            <a:ext cx="315706" cy="3212470"/>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GB" dirty="0">
                <a:latin typeface="Arial" panose="020B0604020202020204" pitchFamily="34" charset="0"/>
                <a:cs typeface="Arial" panose="020B0604020202020204" pitchFamily="34" charset="0"/>
              </a:rPr>
              <a:t>2020</a:t>
            </a:r>
          </a:p>
        </p:txBody>
      </p:sp>
      <p:sp>
        <p:nvSpPr>
          <p:cNvPr id="22" name="TextBox 21"/>
          <p:cNvSpPr txBox="1"/>
          <p:nvPr/>
        </p:nvSpPr>
        <p:spPr>
          <a:xfrm>
            <a:off x="6005490" y="1382077"/>
            <a:ext cx="1728190" cy="1769715"/>
          </a:xfrm>
          <a:prstGeom prst="rect">
            <a:avLst/>
          </a:prstGeom>
          <a:solidFill>
            <a:srgbClr val="00968F">
              <a:alpha val="20784"/>
            </a:srgbClr>
          </a:solidFill>
          <a:ln>
            <a:noFill/>
          </a:ln>
          <a:effectLst>
            <a:softEdge rad="12700"/>
          </a:effectLst>
        </p:spPr>
        <p:txBody>
          <a:bodyPr wrap="square" rtlCol="0">
            <a:spAutoFit/>
          </a:bodyPr>
          <a:lstStyle>
            <a:defPPr>
              <a:defRPr lang="en-US"/>
            </a:defPPr>
            <a:lvl1pPr>
              <a:spcAft>
                <a:spcPts val="300"/>
              </a:spcAft>
              <a:defRPr sz="1300">
                <a:latin typeface="Arial" panose="020B0604020202020204" pitchFamily="34" charset="0"/>
                <a:cs typeface="Arial" panose="020B0604020202020204" pitchFamily="34" charset="0"/>
              </a:defRPr>
            </a:lvl1pPr>
          </a:lstStyle>
          <a:p>
            <a:r>
              <a:rPr lang="en-GB" dirty="0"/>
              <a:t>Commissioners approve NHS service relocation</a:t>
            </a:r>
          </a:p>
          <a:p>
            <a:r>
              <a:rPr lang="en-GB" dirty="0"/>
              <a:t>Planning application submitted</a:t>
            </a:r>
          </a:p>
          <a:p>
            <a:r>
              <a:rPr lang="en-GB" dirty="0"/>
              <a:t>NHS outline business case approved</a:t>
            </a:r>
          </a:p>
        </p:txBody>
      </p:sp>
      <p:sp>
        <p:nvSpPr>
          <p:cNvPr id="23" name="Rectangle 22"/>
          <p:cNvSpPr/>
          <p:nvPr/>
        </p:nvSpPr>
        <p:spPr>
          <a:xfrm>
            <a:off x="6692503" y="3226634"/>
            <a:ext cx="303281" cy="3257009"/>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GB" dirty="0">
                <a:latin typeface="Arial" panose="020B0604020202020204" pitchFamily="34" charset="0"/>
                <a:cs typeface="Arial" panose="020B0604020202020204" pitchFamily="34" charset="0"/>
              </a:rPr>
              <a:t>2021</a:t>
            </a:r>
          </a:p>
        </p:txBody>
      </p:sp>
      <p:sp>
        <p:nvSpPr>
          <p:cNvPr id="24" name="TextBox 23"/>
          <p:cNvSpPr txBox="1"/>
          <p:nvPr/>
        </p:nvSpPr>
        <p:spPr>
          <a:xfrm>
            <a:off x="7064307" y="4675456"/>
            <a:ext cx="1725942" cy="1769715"/>
          </a:xfrm>
          <a:prstGeom prst="rect">
            <a:avLst/>
          </a:prstGeom>
          <a:solidFill>
            <a:srgbClr val="00968F">
              <a:alpha val="32157"/>
            </a:srgbClr>
          </a:solidFill>
          <a:ln>
            <a:noFill/>
          </a:ln>
          <a:effectLst>
            <a:softEdge rad="12700"/>
          </a:effectLst>
        </p:spPr>
        <p:txBody>
          <a:bodyPr wrap="square" rtlCol="0">
            <a:spAutoFit/>
          </a:bodyPr>
          <a:lstStyle/>
          <a:p>
            <a:pPr>
              <a:spcAft>
                <a:spcPts val="300"/>
              </a:spcAft>
            </a:pPr>
            <a:r>
              <a:rPr lang="en-GB" sz="1300" dirty="0">
                <a:latin typeface="Arial" panose="020B0604020202020204" pitchFamily="34" charset="0"/>
                <a:cs typeface="Arial" panose="020B0604020202020204" pitchFamily="34" charset="0"/>
              </a:rPr>
              <a:t>UCL full business case approved</a:t>
            </a:r>
          </a:p>
          <a:p>
            <a:pPr>
              <a:spcAft>
                <a:spcPts val="300"/>
              </a:spcAft>
            </a:pPr>
            <a:r>
              <a:rPr lang="en-GB" sz="1300" dirty="0">
                <a:latin typeface="Arial" panose="020B0604020202020204" pitchFamily="34" charset="0"/>
                <a:cs typeface="Arial" panose="020B0604020202020204" pitchFamily="34" charset="0"/>
              </a:rPr>
              <a:t>Marketing for sale of City Road Island site &amp; confirmation of preferred developer</a:t>
            </a:r>
          </a:p>
          <a:p>
            <a:pPr>
              <a:spcAft>
                <a:spcPts val="300"/>
              </a:spcAft>
            </a:pPr>
            <a:r>
              <a:rPr lang="en-GB" sz="1300" dirty="0">
                <a:latin typeface="Arial" panose="020B0604020202020204" pitchFamily="34" charset="0"/>
                <a:cs typeface="Arial" panose="020B0604020202020204" pitchFamily="34" charset="0"/>
              </a:rPr>
              <a:t>Resolution to grant planning approval</a:t>
            </a:r>
          </a:p>
        </p:txBody>
      </p:sp>
      <p:sp>
        <p:nvSpPr>
          <p:cNvPr id="25" name="TextBox 24"/>
          <p:cNvSpPr txBox="1"/>
          <p:nvPr/>
        </p:nvSpPr>
        <p:spPr>
          <a:xfrm>
            <a:off x="8163339" y="2214702"/>
            <a:ext cx="1704589" cy="931024"/>
          </a:xfrm>
          <a:prstGeom prst="rect">
            <a:avLst/>
          </a:prstGeom>
          <a:solidFill>
            <a:srgbClr val="A699C1">
              <a:alpha val="27059"/>
            </a:srgbClr>
          </a:solidFill>
          <a:ln>
            <a:noFill/>
          </a:ln>
          <a:effectLst>
            <a:softEdge rad="12700"/>
          </a:effectLst>
        </p:spPr>
        <p:txBody>
          <a:bodyPr wrap="square" rtlCol="0">
            <a:spAutoFit/>
          </a:bodyPr>
          <a:lstStyle/>
          <a:p>
            <a:pPr>
              <a:spcAft>
                <a:spcPts val="300"/>
              </a:spcAft>
            </a:pPr>
            <a:r>
              <a:rPr lang="en-GB" sz="1300" dirty="0">
                <a:latin typeface="Arial" panose="020B0604020202020204" pitchFamily="34" charset="0"/>
                <a:cs typeface="Arial" panose="020B0604020202020204" pitchFamily="34" charset="0"/>
              </a:rPr>
              <a:t>Moorfields full business case approvals</a:t>
            </a:r>
          </a:p>
          <a:p>
            <a:pPr>
              <a:spcAft>
                <a:spcPts val="300"/>
              </a:spcAft>
            </a:pPr>
            <a:r>
              <a:rPr lang="en-GB" sz="1300" dirty="0">
                <a:latin typeface="Arial" panose="020B0604020202020204" pitchFamily="34" charset="0"/>
                <a:cs typeface="Arial" panose="020B0604020202020204" pitchFamily="34" charset="0"/>
              </a:rPr>
              <a:t>Site enabling works</a:t>
            </a:r>
          </a:p>
        </p:txBody>
      </p:sp>
      <p:sp>
        <p:nvSpPr>
          <p:cNvPr id="26" name="Rectangle 25"/>
          <p:cNvSpPr/>
          <p:nvPr/>
        </p:nvSpPr>
        <p:spPr>
          <a:xfrm>
            <a:off x="3453836" y="1798500"/>
            <a:ext cx="288032" cy="2796047"/>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GB" dirty="0">
                <a:latin typeface="Arial" panose="020B0604020202020204" pitchFamily="34" charset="0"/>
                <a:cs typeface="Arial" panose="020B0604020202020204" pitchFamily="34" charset="0"/>
              </a:rPr>
              <a:t>2018</a:t>
            </a:r>
          </a:p>
        </p:txBody>
      </p:sp>
      <p:sp>
        <p:nvSpPr>
          <p:cNvPr id="27" name="Rectangle 26"/>
          <p:cNvSpPr/>
          <p:nvPr/>
        </p:nvSpPr>
        <p:spPr>
          <a:xfrm>
            <a:off x="5979395"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335949"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064306" y="3227180"/>
            <a:ext cx="288032" cy="1367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027620" y="2473170"/>
            <a:ext cx="288032" cy="2121377"/>
          </a:xfrm>
          <a:prstGeom prst="rect">
            <a:avLst/>
          </a:prstGeom>
          <a:solidFill>
            <a:srgbClr val="00968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GB" dirty="0">
                <a:latin typeface="Arial" panose="020B0604020202020204" pitchFamily="34" charset="0"/>
                <a:cs typeface="Arial" panose="020B0604020202020204" pitchFamily="34" charset="0"/>
              </a:rPr>
              <a:t>2015/16</a:t>
            </a:r>
          </a:p>
        </p:txBody>
      </p:sp>
      <p:sp>
        <p:nvSpPr>
          <p:cNvPr id="31" name="TextBox 30"/>
          <p:cNvSpPr txBox="1"/>
          <p:nvPr/>
        </p:nvSpPr>
        <p:spPr>
          <a:xfrm>
            <a:off x="1314510" y="4675456"/>
            <a:ext cx="1385583" cy="931024"/>
          </a:xfrm>
          <a:prstGeom prst="rect">
            <a:avLst/>
          </a:prstGeom>
          <a:solidFill>
            <a:srgbClr val="00968F">
              <a:alpha val="30980"/>
            </a:srgbClr>
          </a:solidFill>
          <a:ln>
            <a:noFill/>
          </a:ln>
          <a:effectLst>
            <a:softEdge rad="12700"/>
          </a:effectLst>
        </p:spPr>
        <p:txBody>
          <a:bodyPr wrap="square" rtlCol="0">
            <a:spAutoFit/>
          </a:bodyPr>
          <a:lstStyle/>
          <a:p>
            <a:pPr>
              <a:spcAft>
                <a:spcPts val="300"/>
              </a:spcAft>
            </a:pPr>
            <a:r>
              <a:rPr lang="en-GB" sz="1300" dirty="0">
                <a:latin typeface="Arial" panose="020B0604020202020204" pitchFamily="34" charset="0"/>
                <a:cs typeface="Arial" panose="020B0604020202020204" pitchFamily="34" charset="0"/>
              </a:rPr>
              <a:t>Public engagement</a:t>
            </a:r>
          </a:p>
          <a:p>
            <a:pPr>
              <a:spcAft>
                <a:spcPts val="300"/>
              </a:spcAft>
            </a:pPr>
            <a:r>
              <a:rPr lang="en-GB" sz="1300" dirty="0">
                <a:latin typeface="Arial" panose="020B0604020202020204" pitchFamily="34" charset="0"/>
                <a:cs typeface="Arial" panose="020B0604020202020204" pitchFamily="34" charset="0"/>
              </a:rPr>
              <a:t>Strategic outline case approved</a:t>
            </a:r>
          </a:p>
        </p:txBody>
      </p:sp>
      <p:sp>
        <p:nvSpPr>
          <p:cNvPr id="32" name="Rectangle 31"/>
          <p:cNvSpPr/>
          <p:nvPr/>
        </p:nvSpPr>
        <p:spPr>
          <a:xfrm>
            <a:off x="1671066"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810390" y="3227180"/>
            <a:ext cx="288032" cy="1367367"/>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166944" y="3226634"/>
            <a:ext cx="288032" cy="1367914"/>
          </a:xfrm>
          <a:prstGeom prst="rect">
            <a:avLst/>
          </a:prstGeom>
          <a:solidFill>
            <a:srgbClr val="007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420860" y="3227180"/>
            <a:ext cx="288032" cy="1367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8155470" y="3227180"/>
            <a:ext cx="288032" cy="1367367"/>
          </a:xfrm>
          <a:prstGeom prst="rect">
            <a:avLst/>
          </a:prstGeom>
          <a:solidFill>
            <a:srgbClr val="933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8512024" y="3227180"/>
            <a:ext cx="288032" cy="1367367"/>
          </a:xfrm>
          <a:prstGeom prst="rect">
            <a:avLst/>
          </a:prstGeom>
          <a:solidFill>
            <a:srgbClr val="933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868578" y="3226635"/>
            <a:ext cx="281859" cy="1941264"/>
          </a:xfrm>
          <a:prstGeom prst="rect">
            <a:avLst/>
          </a:prstGeom>
          <a:solidFill>
            <a:srgbClr val="A699C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GB" dirty="0">
                <a:latin typeface="Arial" panose="020B0604020202020204" pitchFamily="34" charset="0"/>
                <a:cs typeface="Arial" panose="020B0604020202020204" pitchFamily="34" charset="0"/>
              </a:rPr>
              <a:t>2023</a:t>
            </a:r>
          </a:p>
        </p:txBody>
      </p:sp>
      <p:sp>
        <p:nvSpPr>
          <p:cNvPr id="39" name="TextBox 38"/>
          <p:cNvSpPr txBox="1"/>
          <p:nvPr/>
        </p:nvSpPr>
        <p:spPr>
          <a:xfrm>
            <a:off x="9211979" y="4675456"/>
            <a:ext cx="1082149" cy="492443"/>
          </a:xfrm>
          <a:prstGeom prst="rect">
            <a:avLst/>
          </a:prstGeom>
          <a:solidFill>
            <a:srgbClr val="A699C1">
              <a:alpha val="32157"/>
            </a:srgbClr>
          </a:solidFill>
          <a:ln>
            <a:noFill/>
          </a:ln>
          <a:effectLst>
            <a:softEdge rad="12700"/>
          </a:effectLst>
        </p:spPr>
        <p:txBody>
          <a:bodyPr wrap="square" rtlCol="0">
            <a:spAutoFit/>
          </a:bodyPr>
          <a:lstStyle/>
          <a:p>
            <a:r>
              <a:rPr lang="en-GB" sz="1300" dirty="0">
                <a:latin typeface="Arial" panose="020B0604020202020204" pitchFamily="34" charset="0"/>
                <a:cs typeface="Arial" panose="020B0604020202020204" pitchFamily="34" charset="0"/>
              </a:rPr>
              <a:t>Main construction</a:t>
            </a:r>
          </a:p>
        </p:txBody>
      </p:sp>
      <p:sp>
        <p:nvSpPr>
          <p:cNvPr id="40" name="Rectangle 39"/>
          <p:cNvSpPr/>
          <p:nvPr/>
        </p:nvSpPr>
        <p:spPr>
          <a:xfrm>
            <a:off x="9932058" y="2659349"/>
            <a:ext cx="338515" cy="1935198"/>
          </a:xfrm>
          <a:prstGeom prst="rect">
            <a:avLst/>
          </a:prstGeom>
          <a:solidFill>
            <a:srgbClr val="A699C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GB" b="1" dirty="0">
                <a:latin typeface="Arial" panose="020B0604020202020204" pitchFamily="34" charset="0"/>
                <a:cs typeface="Arial" panose="020B0604020202020204" pitchFamily="34" charset="0"/>
              </a:rPr>
              <a:t>2026</a:t>
            </a:r>
          </a:p>
        </p:txBody>
      </p:sp>
      <p:sp>
        <p:nvSpPr>
          <p:cNvPr id="41" name="Rectangle 40"/>
          <p:cNvSpPr/>
          <p:nvPr/>
        </p:nvSpPr>
        <p:spPr>
          <a:xfrm>
            <a:off x="9218959" y="3227180"/>
            <a:ext cx="288032" cy="1367367"/>
          </a:xfrm>
          <a:prstGeom prst="rect">
            <a:avLst/>
          </a:prstGeom>
          <a:solidFill>
            <a:srgbClr val="933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9575513" y="3227180"/>
            <a:ext cx="288032" cy="1367367"/>
          </a:xfrm>
          <a:prstGeom prst="rect">
            <a:avLst/>
          </a:prstGeom>
          <a:solidFill>
            <a:srgbClr val="933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0342580" y="2659349"/>
            <a:ext cx="1067797" cy="492443"/>
          </a:xfrm>
          <a:prstGeom prst="rect">
            <a:avLst/>
          </a:prstGeom>
          <a:solidFill>
            <a:srgbClr val="A699C1">
              <a:alpha val="50000"/>
            </a:srgbClr>
          </a:solidFill>
          <a:ln>
            <a:noFill/>
          </a:ln>
          <a:effectLst>
            <a:softEdge rad="12700"/>
          </a:effectLst>
        </p:spPr>
        <p:txBody>
          <a:bodyPr wrap="square" rtlCol="0">
            <a:spAutoFit/>
          </a:bodyPr>
          <a:lstStyle/>
          <a:p>
            <a:r>
              <a:rPr lang="en-GB" sz="1300" dirty="0">
                <a:latin typeface="Arial" panose="020B0604020202020204" pitchFamily="34" charset="0"/>
                <a:cs typeface="Arial" panose="020B0604020202020204" pitchFamily="34" charset="0"/>
              </a:rPr>
              <a:t>New centre opens</a:t>
            </a:r>
          </a:p>
        </p:txBody>
      </p:sp>
    </p:spTree>
    <p:extLst>
      <p:ext uri="{BB962C8B-B14F-4D97-AF65-F5344CB8AC3E}">
        <p14:creationId xmlns:p14="http://schemas.microsoft.com/office/powerpoint/2010/main" val="201294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E3643D8-2266-4AF7-B417-7BA9E8DDAD4C}"/>
              </a:ext>
            </a:extLst>
          </p:cNvPr>
          <p:cNvSpPr>
            <a:spLocks noGrp="1"/>
          </p:cNvSpPr>
          <p:nvPr>
            <p:ph type="title"/>
          </p:nvPr>
        </p:nvSpPr>
        <p:spPr>
          <a:xfrm>
            <a:off x="519113" y="41564"/>
            <a:ext cx="9353550" cy="1028700"/>
          </a:xfrm>
        </p:spPr>
        <p:txBody>
          <a:bodyPr>
            <a:normAutofit/>
          </a:bodyPr>
          <a:lstStyle/>
          <a:p>
            <a:r>
              <a:rPr lang="en-GB" sz="3200" dirty="0">
                <a:solidFill>
                  <a:schemeClr val="accent1"/>
                </a:solidFill>
                <a:latin typeface="Calibri" panose="020F0502020204030204" pitchFamily="34" charset="0"/>
                <a:cs typeface="Calibri" panose="020F0502020204030204" pitchFamily="34" charset="0"/>
              </a:rPr>
              <a:t>Approval and submission of the Oriel FBC</a:t>
            </a:r>
          </a:p>
        </p:txBody>
      </p:sp>
      <p:sp>
        <p:nvSpPr>
          <p:cNvPr id="4" name="Rectangle 3"/>
          <p:cNvSpPr/>
          <p:nvPr/>
        </p:nvSpPr>
        <p:spPr>
          <a:xfrm>
            <a:off x="574962" y="1141318"/>
            <a:ext cx="9297701" cy="5324535"/>
          </a:xfrm>
          <a:prstGeom prst="rect">
            <a:avLst/>
          </a:prstGeom>
        </p:spPr>
        <p:txBody>
          <a:bodyPr wrap="square">
            <a:spAutoFit/>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trust board approved the Oriel FBC at its extraordinary public board meeting on 13 May</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trust membership council approved four significant transactions in relation to Oriel at its extraordinary public meeting on 13 May</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Arial" panose="020B0604020202020204" pitchFamily="34" charset="0"/>
              </a:rPr>
              <a:t>Approve the Full Business Case</a:t>
            </a:r>
          </a:p>
          <a:p>
            <a:pPr marL="742950" lvl="1"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Exercise the Option Agreement to purchase 2 acres of land on the St Pancras Hospital site</a:t>
            </a:r>
          </a:p>
          <a:p>
            <a:pPr marL="742950" lvl="1"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Establish a Joint Development Vehicle with UCL</a:t>
            </a:r>
          </a:p>
          <a:p>
            <a:pPr marL="742950" lvl="1"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Enter into a c£300m contract with the preferred bidder to construct Oriel</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NCL CCG strategy and commissioning committee confirmed their support of the Oriel FBC at their meeting on 19 May</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Oriel FBC was formally submitted to NHSE/I and NHP on 19 May</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191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E3643D8-2266-4AF7-B417-7BA9E8DDAD4C}"/>
              </a:ext>
            </a:extLst>
          </p:cNvPr>
          <p:cNvSpPr>
            <a:spLocks noGrp="1"/>
          </p:cNvSpPr>
          <p:nvPr>
            <p:ph type="title"/>
          </p:nvPr>
        </p:nvSpPr>
        <p:spPr>
          <a:xfrm>
            <a:off x="519113" y="41564"/>
            <a:ext cx="9353550" cy="1028700"/>
          </a:xfrm>
        </p:spPr>
        <p:txBody>
          <a:bodyPr>
            <a:normAutofit/>
          </a:bodyPr>
          <a:lstStyle/>
          <a:p>
            <a:r>
              <a:rPr lang="en-GB" sz="3200" dirty="0">
                <a:solidFill>
                  <a:schemeClr val="accent1"/>
                </a:solidFill>
                <a:latin typeface="Calibri" panose="020F0502020204030204" pitchFamily="34" charset="0"/>
                <a:cs typeface="Calibri" panose="020F0502020204030204" pitchFamily="34" charset="0"/>
              </a:rPr>
              <a:t>National Hospital Programme</a:t>
            </a:r>
          </a:p>
        </p:txBody>
      </p:sp>
      <p:sp>
        <p:nvSpPr>
          <p:cNvPr id="4" name="Rectangle 3"/>
          <p:cNvSpPr/>
          <p:nvPr/>
        </p:nvSpPr>
        <p:spPr>
          <a:xfrm>
            <a:off x="574962" y="1141318"/>
            <a:ext cx="9297701" cy="5324535"/>
          </a:xfrm>
          <a:prstGeom prst="rect">
            <a:avLst/>
          </a:prstGeom>
        </p:spPr>
        <p:txBody>
          <a:bodyPr wrap="square">
            <a:spAutoFit/>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a:t>
            </a:r>
            <a:r>
              <a:rPr lang="en-GB" sz="2000" dirty="0">
                <a:latin typeface="Calibri" panose="020F0502020204030204" pitchFamily="34" charset="0"/>
                <a:ea typeface="Batang" panose="02030600000101010101" pitchFamily="18" charset="-127"/>
                <a:cs typeface="Calibri" panose="020F0502020204030204" pitchFamily="34" charset="0"/>
              </a:rPr>
              <a:t>government has committed to 40 new hospitals across England by 2030, backed by an initial £3.7 billion of investment</a:t>
            </a:r>
          </a:p>
          <a:p>
            <a:pPr marL="285750" indent="-285750">
              <a:buFont typeface="Arial" panose="020B0604020202020204" pitchFamily="34" charset="0"/>
              <a:buChar char="•"/>
            </a:pPr>
            <a:r>
              <a:rPr lang="en-GB" sz="2000" dirty="0">
                <a:latin typeface="Calibri" panose="020F0502020204030204" pitchFamily="34" charset="0"/>
                <a:ea typeface="Batang" panose="02030600000101010101" pitchFamily="18" charset="-127"/>
                <a:cs typeface="Calibri" panose="020F0502020204030204" pitchFamily="34" charset="0"/>
              </a:rPr>
              <a:t>These will provide better care for patients, an improved working environment for staff and help the NHS reach its net zero carbon ambition</a:t>
            </a:r>
          </a:p>
          <a:p>
            <a:pPr marL="285750" indent="-285750">
              <a:buFont typeface="Arial" panose="020B0604020202020204" pitchFamily="34" charset="0"/>
              <a:buChar char="•"/>
            </a:pPr>
            <a:r>
              <a:rPr lang="en-GB" sz="2000" dirty="0">
                <a:effectLst/>
                <a:latin typeface="Calibri" panose="020F0502020204030204" pitchFamily="34" charset="0"/>
                <a:ea typeface="Batang" panose="02030600000101010101" pitchFamily="18" charset="-127"/>
                <a:cs typeface="Calibri" panose="020F0502020204030204" pitchFamily="34" charset="0"/>
              </a:rPr>
              <a:t>Currently, the national programme comprises eight pre-existing schemes and 40 new hospitals, totalling 48 hospitals</a:t>
            </a:r>
          </a:p>
          <a:p>
            <a:pPr marL="285750" indent="-285750">
              <a:buFont typeface="Arial" panose="020B0604020202020204" pitchFamily="34" charset="0"/>
              <a:buChar char="•"/>
            </a:pPr>
            <a:r>
              <a:rPr lang="en-GB" sz="2000" dirty="0">
                <a:effectLst/>
                <a:latin typeface="Calibri" panose="020F0502020204030204" pitchFamily="34" charset="0"/>
                <a:ea typeface="Batang" panose="02030600000101010101" pitchFamily="18" charset="-127"/>
                <a:cs typeface="Calibri" panose="020F0502020204030204" pitchFamily="34" charset="0"/>
              </a:rPr>
              <a:t>In October 2020, the government named 32 hospitals which will form part of the 40 new hospitals and is now calling for NHS Trusts to submit their expressions of interest to be one of the further eight hospitals.</a:t>
            </a:r>
          </a:p>
          <a:p>
            <a:pPr marL="285750" indent="-285750">
              <a:buFont typeface="Arial" panose="020B0604020202020204" pitchFamily="34" charset="0"/>
              <a:buChar char="•"/>
            </a:pPr>
            <a:r>
              <a:rPr lang="en-GB" sz="2000" dirty="0">
                <a:effectLst/>
                <a:latin typeface="Calibri" panose="020F0502020204030204" pitchFamily="34" charset="0"/>
                <a:ea typeface="Batang" panose="02030600000101010101" pitchFamily="18" charset="-127"/>
                <a:cs typeface="Calibri" panose="020F0502020204030204" pitchFamily="34" charset="0"/>
              </a:rPr>
              <a:t>The New Hospital Programme is a joint Department of Health &amp; Social Care and NHS England &amp; NHS Improvement central team. It has been set up to lead the delivery of the new hospitals, working closely with all NHS trusts involved. This includes how they phase the building programme so they can work with similarly developed trusts to maximise the benefit for other schemes</a:t>
            </a:r>
          </a:p>
          <a:p>
            <a:pPr marL="285750" indent="-285750">
              <a:buFont typeface="Arial" panose="020B0604020202020204" pitchFamily="34" charset="0"/>
              <a:buChar char="•"/>
            </a:pPr>
            <a:r>
              <a:rPr lang="en-GB" sz="2000" dirty="0">
                <a:latin typeface="Calibri" panose="020F0502020204030204" pitchFamily="34" charset="0"/>
                <a:ea typeface="Batang" panose="02030600000101010101" pitchFamily="18" charset="-127"/>
                <a:cs typeface="Calibri" panose="020F0502020204030204" pitchFamily="34" charset="0"/>
              </a:rPr>
              <a:t>Oriel is one of the named 32 hospitals included in the National Hospital Programme and is considered a Phase One “in-flight” scheme</a:t>
            </a:r>
            <a:endParaRPr lang="en-GB" sz="2000" dirty="0">
              <a:effectLst/>
              <a:latin typeface="Calibri" panose="020F0502020204030204" pitchFamily="34" charset="0"/>
              <a:ea typeface="Batang" panose="02030600000101010101" pitchFamily="18" charset="-127"/>
              <a:cs typeface="Calibri" panose="020F0502020204030204" pitchFamily="34" charset="0"/>
            </a:endParaRP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9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E3643D8-2266-4AF7-B417-7BA9E8DDAD4C}"/>
              </a:ext>
            </a:extLst>
          </p:cNvPr>
          <p:cNvSpPr>
            <a:spLocks noGrp="1"/>
          </p:cNvSpPr>
          <p:nvPr>
            <p:ph type="title"/>
          </p:nvPr>
        </p:nvSpPr>
        <p:spPr>
          <a:xfrm>
            <a:off x="519113" y="41564"/>
            <a:ext cx="9353550" cy="1028700"/>
          </a:xfrm>
        </p:spPr>
        <p:txBody>
          <a:bodyPr>
            <a:normAutofit/>
          </a:bodyPr>
          <a:lstStyle/>
          <a:p>
            <a:r>
              <a:rPr lang="en-GB" sz="3200" dirty="0">
                <a:solidFill>
                  <a:schemeClr val="accent1"/>
                </a:solidFill>
                <a:latin typeface="Calibri" panose="020F0502020204030204" pitchFamily="34" charset="0"/>
                <a:cs typeface="Calibri" panose="020F0502020204030204" pitchFamily="34" charset="0"/>
              </a:rPr>
              <a:t>National Hospital Programme visit</a:t>
            </a:r>
          </a:p>
        </p:txBody>
      </p:sp>
      <p:sp>
        <p:nvSpPr>
          <p:cNvPr id="4" name="Rectangle 3"/>
          <p:cNvSpPr/>
          <p:nvPr/>
        </p:nvSpPr>
        <p:spPr>
          <a:xfrm>
            <a:off x="574962" y="1141318"/>
            <a:ext cx="9297701" cy="4401205"/>
          </a:xfrm>
          <a:prstGeom prst="rect">
            <a:avLst/>
          </a:prstGeom>
        </p:spPr>
        <p:txBody>
          <a:bodyPr wrap="square">
            <a:spAutoFit/>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On 19 May, the National Hospital Programme team visited the City Road site</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purpose of their visit was to</a:t>
            </a:r>
          </a:p>
          <a:p>
            <a:pPr marL="742950" lvl="1" indent="-285750">
              <a:buFont typeface="Arial" panose="020B0604020202020204" pitchFamily="34" charset="0"/>
              <a:buChar char="•"/>
            </a:pPr>
            <a:r>
              <a:rPr lang="en-GB" sz="2000" dirty="0">
                <a:effectLst/>
                <a:latin typeface="Calibri" panose="020F0502020204030204" pitchFamily="34" charset="0"/>
                <a:ea typeface="Batang" panose="02030600000101010101" pitchFamily="18" charset="-127"/>
                <a:cs typeface="Calibri" panose="020F0502020204030204" pitchFamily="34" charset="0"/>
              </a:rPr>
              <a:t>learn more about the progress of Oriel, our new integrated centre in St Pancras and to tour the trust’s existing City Road site </a:t>
            </a:r>
          </a:p>
          <a:p>
            <a:pPr marL="742950" lvl="1" indent="-285750">
              <a:buFont typeface="Arial" panose="020B0604020202020204" pitchFamily="34" charset="0"/>
              <a:buChar char="•"/>
            </a:pPr>
            <a:r>
              <a:rPr lang="en-GB" sz="2000" dirty="0">
                <a:effectLst/>
                <a:latin typeface="Calibri" panose="020F0502020204030204" pitchFamily="34" charset="0"/>
                <a:ea typeface="Batang" panose="02030600000101010101" pitchFamily="18" charset="-127"/>
                <a:cs typeface="Calibri" panose="020F0502020204030204" pitchFamily="34" charset="0"/>
              </a:rPr>
              <a:t>understand any learnings the Oriel team have that would be useful for other hospital builds in different phases of the NHP</a:t>
            </a: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000" dirty="0">
              <a:effectLst/>
              <a:latin typeface="Calibri" panose="020F0502020204030204" pitchFamily="34" charset="0"/>
              <a:ea typeface="Batang" panose="02030600000101010101" pitchFamily="18" charset="-127"/>
              <a:cs typeface="Calibri" panose="020F0502020204030204" pitchFamily="34" charset="0"/>
            </a:endParaRPr>
          </a:p>
          <a:p>
            <a:pPr marL="285750" indent="-285750">
              <a:buFont typeface="Arial" panose="020B0604020202020204" pitchFamily="34" charset="0"/>
              <a:buChar char="•"/>
            </a:pPr>
            <a:r>
              <a:rPr lang="en-GB" sz="2000" dirty="0">
                <a:effectLst/>
                <a:latin typeface="Calibri" panose="020F0502020204030204" pitchFamily="34" charset="0"/>
                <a:ea typeface="Batang" panose="02030600000101010101" pitchFamily="18" charset="-127"/>
                <a:cs typeface="Calibri" panose="020F0502020204030204" pitchFamily="34" charset="0"/>
              </a:rPr>
              <a:t>The visit team include Natalie Forrest (NHP SRO) and Morag Stuart (NHP chief programme officer)</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We are still awaiting feedback from the New Hospital Programme (NHP) team’s In Flight Project Review</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04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E3643D8-2266-4AF7-B417-7BA9E8DDAD4C}"/>
              </a:ext>
            </a:extLst>
          </p:cNvPr>
          <p:cNvSpPr>
            <a:spLocks noGrp="1"/>
          </p:cNvSpPr>
          <p:nvPr>
            <p:ph type="title"/>
          </p:nvPr>
        </p:nvSpPr>
        <p:spPr>
          <a:xfrm>
            <a:off x="519113" y="41564"/>
            <a:ext cx="9353550" cy="1028700"/>
          </a:xfrm>
        </p:spPr>
        <p:txBody>
          <a:bodyPr>
            <a:normAutofit/>
          </a:bodyPr>
          <a:lstStyle/>
          <a:p>
            <a:r>
              <a:rPr lang="en-GB" sz="3200" dirty="0">
                <a:solidFill>
                  <a:schemeClr val="accent1"/>
                </a:solidFill>
                <a:latin typeface="Calibri" panose="020F0502020204030204" pitchFamily="34" charset="0"/>
                <a:cs typeface="Calibri" panose="020F0502020204030204" pitchFamily="34" charset="0"/>
              </a:rPr>
              <a:t>Key risks</a:t>
            </a:r>
          </a:p>
        </p:txBody>
      </p:sp>
      <p:sp>
        <p:nvSpPr>
          <p:cNvPr id="4" name="Rectangle 3"/>
          <p:cNvSpPr/>
          <p:nvPr/>
        </p:nvSpPr>
        <p:spPr>
          <a:xfrm>
            <a:off x="574962" y="917684"/>
            <a:ext cx="9297701" cy="2862322"/>
          </a:xfrm>
          <a:prstGeom prst="rect">
            <a:avLst/>
          </a:prstGeom>
        </p:spPr>
        <p:txBody>
          <a:bodyPr wrap="square">
            <a:spAutoFit/>
          </a:bodyPr>
          <a:lstStyle/>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28500510"/>
              </p:ext>
            </p:extLst>
          </p:nvPr>
        </p:nvGraphicFramePr>
        <p:xfrm>
          <a:off x="475093" y="920968"/>
          <a:ext cx="11141945" cy="5765800"/>
        </p:xfrm>
        <a:graphic>
          <a:graphicData uri="http://schemas.openxmlformats.org/drawingml/2006/table">
            <a:tbl>
              <a:tblPr firstRow="1" bandRow="1">
                <a:tableStyleId>{5C22544A-7EE6-4342-B048-85BDC9FD1C3A}</a:tableStyleId>
              </a:tblPr>
              <a:tblGrid>
                <a:gridCol w="2971339">
                  <a:extLst>
                    <a:ext uri="{9D8B030D-6E8A-4147-A177-3AD203B41FA5}">
                      <a16:colId xmlns:a16="http://schemas.microsoft.com/office/drawing/2014/main" val="3468726068"/>
                    </a:ext>
                  </a:extLst>
                </a:gridCol>
                <a:gridCol w="4889726">
                  <a:extLst>
                    <a:ext uri="{9D8B030D-6E8A-4147-A177-3AD203B41FA5}">
                      <a16:colId xmlns:a16="http://schemas.microsoft.com/office/drawing/2014/main" val="2773889312"/>
                    </a:ext>
                  </a:extLst>
                </a:gridCol>
                <a:gridCol w="3280880">
                  <a:extLst>
                    <a:ext uri="{9D8B030D-6E8A-4147-A177-3AD203B41FA5}">
                      <a16:colId xmlns:a16="http://schemas.microsoft.com/office/drawing/2014/main" val="2470313076"/>
                    </a:ext>
                  </a:extLst>
                </a:gridCol>
              </a:tblGrid>
              <a:tr h="370840">
                <a:tc>
                  <a:txBody>
                    <a:bodyPr/>
                    <a:lstStyle/>
                    <a:p>
                      <a:r>
                        <a:rPr lang="en-GB" dirty="0"/>
                        <a:t>Risk</a:t>
                      </a:r>
                    </a:p>
                  </a:txBody>
                  <a:tcPr/>
                </a:tc>
                <a:tc>
                  <a:txBody>
                    <a:bodyPr/>
                    <a:lstStyle/>
                    <a:p>
                      <a:r>
                        <a:rPr lang="en-GB" dirty="0"/>
                        <a:t>Mitigation</a:t>
                      </a:r>
                    </a:p>
                  </a:txBody>
                  <a:tcPr/>
                </a:tc>
                <a:tc>
                  <a:txBody>
                    <a:bodyPr/>
                    <a:lstStyle/>
                    <a:p>
                      <a:r>
                        <a:rPr lang="en-GB" dirty="0"/>
                        <a:t>Update</a:t>
                      </a:r>
                    </a:p>
                  </a:txBody>
                  <a:tcPr/>
                </a:tc>
                <a:extLst>
                  <a:ext uri="{0D108BD9-81ED-4DB2-BD59-A6C34878D82A}">
                    <a16:rowId xmlns:a16="http://schemas.microsoft.com/office/drawing/2014/main" val="42663471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cs typeface="Calibri" panose="020F0502020204030204" pitchFamily="34" charset="0"/>
                        </a:rPr>
                        <a:t>Revenue position for 2022/23 not finalised until mid-April – risk that FBC submission is delayed</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engagement with NCL and NHSE/I to clarify 2022/23 position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engagement with NHSE/I and DHSC on timelines for business case submission and approval dates</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Commissioners and NHSE/I have agreed the basis of the submitted financial case</a:t>
                      </a:r>
                    </a:p>
                  </a:txBody>
                  <a:tcPr>
                    <a:solidFill>
                      <a:schemeClr val="bg2">
                        <a:lumMod val="90000"/>
                      </a:schemeClr>
                    </a:solidFill>
                  </a:tcPr>
                </a:tc>
                <a:extLst>
                  <a:ext uri="{0D108BD9-81ED-4DB2-BD59-A6C34878D82A}">
                    <a16:rowId xmlns:a16="http://schemas.microsoft.com/office/drawing/2014/main" val="40830460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cs typeface="Calibri" panose="020F0502020204030204" pitchFamily="34" charset="0"/>
                        </a:rPr>
                        <a:t>City Road disposal – risk that bids are not in line with site valuations</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cs typeface="Calibri" panose="020F0502020204030204" pitchFamily="34" charset="0"/>
                        </a:rPr>
                        <a:t>Completion of City Road disposal process and confirmation of preferred bidder, with confirmed price by December 2021</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Land Disposal case approved by regulator</a:t>
                      </a:r>
                      <a:endParaRPr lang="en-GB" sz="1800" dirty="0">
                        <a:latin typeface="Calibri" panose="020F0502020204030204" pitchFamily="34" charset="0"/>
                        <a:cs typeface="Calibri" panose="020F0502020204030204" pitchFamily="34" charset="0"/>
                      </a:endParaRPr>
                    </a:p>
                  </a:txBody>
                  <a:tcPr>
                    <a:solidFill>
                      <a:schemeClr val="bg2">
                        <a:lumMod val="90000"/>
                      </a:schemeClr>
                    </a:solidFill>
                  </a:tcPr>
                </a:tc>
                <a:extLst>
                  <a:ext uri="{0D108BD9-81ED-4DB2-BD59-A6C34878D82A}">
                    <a16:rowId xmlns:a16="http://schemas.microsoft.com/office/drawing/2014/main" val="458577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Regulator decision making – risk that Moorfields business case is delayed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engagement with NHSE/I, DHSC and HMT on timelines for business case submission and approval dates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Engagement ongoing</a:t>
                      </a:r>
                    </a:p>
                  </a:txBody>
                  <a:tcPr/>
                </a:tc>
                <a:extLst>
                  <a:ext uri="{0D108BD9-81ED-4DB2-BD59-A6C34878D82A}">
                    <a16:rowId xmlns:a16="http://schemas.microsoft.com/office/drawing/2014/main" val="1901309543"/>
                  </a:ext>
                </a:extLst>
              </a:tr>
              <a:tr h="513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Securing St Pancras site vacant possession – risk that this is delayed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engagement with Camden &amp; Islington; NCL ICS; London Region team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Engagement ongoing</a:t>
                      </a:r>
                    </a:p>
                  </a:txBody>
                  <a:tcPr/>
                </a:tc>
                <a:extLst>
                  <a:ext uri="{0D108BD9-81ED-4DB2-BD59-A6C34878D82A}">
                    <a16:rowId xmlns:a16="http://schemas.microsoft.com/office/drawing/2014/main" val="2301543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Contractor procurement – risk that tender prices do not align with OBC assumptions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cs typeface="Calibri" panose="020F0502020204030204" pitchFamily="34" charset="0"/>
                        </a:rPr>
                        <a:t>Completion of contractor procurement process and confirmation of preferred bidder, with confirmed price by December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Final tender report approved at Oriel Joint Executive 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Likely to be key area of Regulator review</a:t>
                      </a:r>
                      <a:endParaRPr lang="en-GB"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73269030"/>
                  </a:ext>
                </a:extLst>
              </a:tr>
            </a:tbl>
          </a:graphicData>
        </a:graphic>
      </p:graphicFrame>
    </p:spTree>
    <p:extLst>
      <p:ext uri="{BB962C8B-B14F-4D97-AF65-F5344CB8AC3E}">
        <p14:creationId xmlns:p14="http://schemas.microsoft.com/office/powerpoint/2010/main" val="251723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riel">
      <a:dk1>
        <a:srgbClr val="000000"/>
      </a:dk1>
      <a:lt1>
        <a:sysClr val="window" lastClr="FFFFFF"/>
      </a:lt1>
      <a:dk2>
        <a:srgbClr val="44546A"/>
      </a:dk2>
      <a:lt2>
        <a:srgbClr val="E7E6E6"/>
      </a:lt2>
      <a:accent1>
        <a:srgbClr val="00968F"/>
      </a:accent1>
      <a:accent2>
        <a:srgbClr val="007377"/>
      </a:accent2>
      <a:accent3>
        <a:srgbClr val="005151"/>
      </a:accent3>
      <a:accent4>
        <a:srgbClr val="77C5D5"/>
      </a:accent4>
      <a:accent5>
        <a:srgbClr val="DBE442"/>
      </a:accent5>
      <a:accent6>
        <a:srgbClr val="0957C3"/>
      </a:accent6>
      <a:hlink>
        <a:srgbClr val="000000"/>
      </a:hlink>
      <a:folHlink>
        <a:srgbClr val="000000"/>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iel" id="{AB492BA6-E684-4B68-B44F-C34C40C86051}" vid="{075D9FE8-0D7E-40D7-AB86-BAC85DBBE7DA}"/>
    </a:ext>
  </a:extLst>
</a:theme>
</file>

<file path=ppt/theme/theme2.xml><?xml version="1.0" encoding="utf-8"?>
<a:theme xmlns:a="http://schemas.openxmlformats.org/drawingml/2006/main" name="2_Office Theme">
  <a:themeElements>
    <a:clrScheme name="Oriel">
      <a:dk1>
        <a:srgbClr val="000000"/>
      </a:dk1>
      <a:lt1>
        <a:sysClr val="window" lastClr="FFFFFF"/>
      </a:lt1>
      <a:dk2>
        <a:srgbClr val="44546A"/>
      </a:dk2>
      <a:lt2>
        <a:srgbClr val="E7E6E6"/>
      </a:lt2>
      <a:accent1>
        <a:srgbClr val="00968F"/>
      </a:accent1>
      <a:accent2>
        <a:srgbClr val="007377"/>
      </a:accent2>
      <a:accent3>
        <a:srgbClr val="005151"/>
      </a:accent3>
      <a:accent4>
        <a:srgbClr val="77C5D5"/>
      </a:accent4>
      <a:accent5>
        <a:srgbClr val="DBE442"/>
      </a:accent5>
      <a:accent6>
        <a:srgbClr val="0957C3"/>
      </a:accent6>
      <a:hlink>
        <a:srgbClr val="000000"/>
      </a:hlink>
      <a:folHlink>
        <a:srgbClr val="000000"/>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iel" id="{AB492BA6-E684-4B68-B44F-C34C40C86051}" vid="{075D9FE8-0D7E-40D7-AB86-BAC85DBBE7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920</Words>
  <Application>Microsoft Office PowerPoint</Application>
  <PresentationFormat>Widescreen</PresentationFormat>
  <Paragraphs>117</Paragraphs>
  <Slides>7</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1_Office Theme</vt:lpstr>
      <vt:lpstr>2_Office Theme</vt:lpstr>
      <vt:lpstr> Oriel Board update 26 May 2022</vt:lpstr>
      <vt:lpstr>Overview</vt:lpstr>
      <vt:lpstr>Oriel timeline</vt:lpstr>
      <vt:lpstr>Approval and submission of the Oriel FBC</vt:lpstr>
      <vt:lpstr>National Hospital Programme</vt:lpstr>
      <vt:lpstr>National Hospital Programme visit</vt:lpstr>
      <vt:lpstr>Key risks</vt:lpstr>
    </vt:vector>
  </TitlesOfParts>
  <Company>Moorfields Eye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Kaur, Sharan</dc:creator>
  <cp:lastModifiedBy>BRYANT, Debbie (MOORFIELDS EYE HOSPITAL NHS FOUNDATION TRUST)</cp:lastModifiedBy>
  <cp:revision>108</cp:revision>
  <dcterms:created xsi:type="dcterms:W3CDTF">2021-04-26T10:08:41Z</dcterms:created>
  <dcterms:modified xsi:type="dcterms:W3CDTF">2022-05-26T08:52:53Z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ternateUri">
    <vt:lpwstr>huddle://files/documents/90541754</vt:lpwstr>
  </property>
</Properties>
</file>